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329" r:id="rId2"/>
    <p:sldId id="348" r:id="rId3"/>
    <p:sldId id="349" r:id="rId4"/>
    <p:sldId id="330" r:id="rId5"/>
    <p:sldId id="343" r:id="rId6"/>
    <p:sldId id="344" r:id="rId7"/>
    <p:sldId id="342" r:id="rId8"/>
    <p:sldId id="340" r:id="rId9"/>
    <p:sldId id="321" r:id="rId10"/>
    <p:sldId id="353" r:id="rId11"/>
    <p:sldId id="378" r:id="rId12"/>
    <p:sldId id="316" r:id="rId13"/>
    <p:sldId id="322" r:id="rId14"/>
    <p:sldId id="351" r:id="rId15"/>
    <p:sldId id="294" r:id="rId16"/>
    <p:sldId id="376" r:id="rId17"/>
    <p:sldId id="352" r:id="rId18"/>
    <p:sldId id="379" r:id="rId19"/>
    <p:sldId id="341" r:id="rId20"/>
    <p:sldId id="361" r:id="rId21"/>
    <p:sldId id="350" r:id="rId22"/>
    <p:sldId id="360" r:id="rId23"/>
    <p:sldId id="339" r:id="rId24"/>
    <p:sldId id="362" r:id="rId25"/>
    <p:sldId id="363" r:id="rId26"/>
    <p:sldId id="364" r:id="rId27"/>
    <p:sldId id="345" r:id="rId28"/>
    <p:sldId id="365" r:id="rId29"/>
    <p:sldId id="366" r:id="rId30"/>
    <p:sldId id="282" r:id="rId31"/>
    <p:sldId id="375" r:id="rId32"/>
    <p:sldId id="295" r:id="rId33"/>
    <p:sldId id="346" r:id="rId34"/>
    <p:sldId id="347" r:id="rId35"/>
    <p:sldId id="356" r:id="rId36"/>
    <p:sldId id="357" r:id="rId37"/>
    <p:sldId id="283" r:id="rId38"/>
    <p:sldId id="377" r:id="rId39"/>
    <p:sldId id="302" r:id="rId40"/>
    <p:sldId id="369" r:id="rId41"/>
    <p:sldId id="274" r:id="rId42"/>
    <p:sldId id="370" r:id="rId43"/>
    <p:sldId id="296" r:id="rId44"/>
    <p:sldId id="309" r:id="rId45"/>
    <p:sldId id="287" r:id="rId46"/>
    <p:sldId id="358" r:id="rId47"/>
    <p:sldId id="359" r:id="rId48"/>
    <p:sldId id="38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De Deyne" initials="SDD" lastIdx="1" clrIdx="0">
    <p:extLst>
      <p:ext uri="{19B8F6BF-5375-455C-9EA6-DF929625EA0E}">
        <p15:presenceInfo xmlns:p15="http://schemas.microsoft.com/office/powerpoint/2012/main" userId="236ed473011382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1F"/>
    <a:srgbClr val="000000"/>
    <a:srgbClr val="FF8B5D"/>
    <a:srgbClr val="111417"/>
    <a:srgbClr val="0D0D0D"/>
    <a:srgbClr val="14181E"/>
    <a:srgbClr val="1F2631"/>
    <a:srgbClr val="27303D"/>
    <a:srgbClr val="28313E"/>
    <a:srgbClr val="FF5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74976" autoAdjust="0"/>
  </p:normalViewPr>
  <p:slideViewPr>
    <p:cSldViewPr snapToGrid="0">
      <p:cViewPr varScale="1">
        <p:scale>
          <a:sx n="54" d="100"/>
          <a:sy n="54" d="100"/>
        </p:scale>
        <p:origin x="146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82CA4-FAA9-47B3-9A30-64B54D058A87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11C2E-5FFE-4B86-BF93-61193915E8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29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41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Single response = standard in previous large datasets (USF, EAT)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43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Single response = standard in previous large datasets (USF, EAT)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5415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370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what’s interesting here, is that the semantic network perspective highlights how local properties affect global structure. </a:t>
            </a:r>
          </a:p>
          <a:p>
            <a:r>
              <a:rPr lang="en-AU" dirty="0"/>
              <a:t>In Gert’s talk we’ll see other examples of this, showing that certain variables like concreteness and valence can be easily derived from these networks.</a:t>
            </a:r>
          </a:p>
          <a:p>
            <a:r>
              <a:rPr lang="en-AU" dirty="0"/>
              <a:t>Also, see the Schelling Model (</a:t>
            </a:r>
            <a:r>
              <a:rPr lang="en-AU" dirty="0" err="1"/>
              <a:t>cf</a:t>
            </a:r>
            <a:r>
              <a:rPr lang="en-AU" dirty="0"/>
              <a:t> ref in Kleinberg):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global patterns of spatial segregation can arise from the effect of homophily operating at a local level. There are many factors that contribute to segregation in real life, but Schelling’s model focuses on an intentionally </a:t>
            </a:r>
            <a:r>
              <a:rPr lang="en-A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simplied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mechanism to illustrate how the forces leading to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segregation are remarkably robust | they can operate even when no one individual explicitly wants a segregated outcome.””</a:t>
            </a: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spatial model of segregation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29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you can see a mixture of paradigmatic and syntagmatic responses. And as a dictionary, this defines both the meaning in terms of synonyms and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074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Needs to be motivated stronger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77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Hope to collect data at the individual level or at least small groups, so we have a project now called “</a:t>
            </a:r>
            <a:r>
              <a:rPr lang="en-AU" dirty="0" err="1"/>
              <a:t>MySWOW</a:t>
            </a:r>
            <a:r>
              <a:rPr lang="en-AU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171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for example the fundamental positivity effect or </a:t>
            </a:r>
            <a:r>
              <a:rPr lang="en-AU" dirty="0" err="1"/>
              <a:t>Polyana</a:t>
            </a:r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325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what’s interesting here, is that the semantic network perspective highlights how local properties affect global structure. </a:t>
            </a:r>
          </a:p>
          <a:p>
            <a:r>
              <a:rPr lang="en-AU" dirty="0"/>
              <a:t>Also, see the Schelling Model (</a:t>
            </a:r>
            <a:r>
              <a:rPr lang="en-AU" dirty="0" err="1"/>
              <a:t>cf</a:t>
            </a:r>
            <a:r>
              <a:rPr lang="en-AU" dirty="0"/>
              <a:t> ref in Kleinberg):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global patterns of spatial segregation can arise from the effect of homophily operating at a local level. There are many factors that contribute to segregation in real life, but Schelling’s model focuses on an intentionally </a:t>
            </a:r>
            <a:r>
              <a:rPr lang="en-A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simplied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mechanism to illustrate how the forces leading to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segregation are remarkably robust | they can operate even when no one individual explicitly wants a segregated outcome.””</a:t>
            </a: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spatial model of segregation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3850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92929"/>
                </a:solidFill>
                <a:effectLst/>
                <a:latin typeface="-apple-system"/>
              </a:rPr>
              <a:t>Paths of length two, multiple </a:t>
            </a:r>
            <a:r>
              <a:rPr lang="en-AU" b="0" i="0" dirty="0" err="1">
                <a:solidFill>
                  <a:srgbClr val="292929"/>
                </a:solidFill>
                <a:effectLst/>
                <a:latin typeface="-apple-system"/>
              </a:rPr>
              <a:t>neighbors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98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network or graph consists of a collection of nodes and edges.</a:t>
            </a:r>
          </a:p>
          <a:p>
            <a:r>
              <a:rPr lang="en-AU" dirty="0"/>
              <a:t>The edges are either directed or undirected and can be weighted or binary</a:t>
            </a:r>
          </a:p>
          <a:p>
            <a:r>
              <a:rPr lang="en-AU" dirty="0"/>
              <a:t>How can we characterize connectivity at various levels?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at </a:t>
            </a:r>
            <a:r>
              <a:rPr lang="en-AU" b="1" dirty="0"/>
              <a:t>local level</a:t>
            </a:r>
            <a:r>
              <a:rPr lang="en-AU" dirty="0"/>
              <a:t> of a node, describe how connected a node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at </a:t>
            </a:r>
            <a:r>
              <a:rPr lang="en-AU" b="1" dirty="0"/>
              <a:t>global level</a:t>
            </a:r>
            <a:r>
              <a:rPr lang="en-AU" dirty="0"/>
              <a:t> a network might consist of multiple components, with typically one being the largest and a few </a:t>
            </a:r>
            <a:r>
              <a:rPr lang="en-AU" dirty="0" err="1"/>
              <a:t>satelites</a:t>
            </a:r>
            <a:endParaRPr lang="en-AU" dirty="0"/>
          </a:p>
          <a:p>
            <a:r>
              <a:rPr lang="en-AU" dirty="0"/>
              <a:t>We can easily think of</a:t>
            </a:r>
            <a:r>
              <a:rPr lang="en-AU" b="1" dirty="0"/>
              <a:t> language as a network</a:t>
            </a:r>
            <a:r>
              <a:rPr lang="en-AU" dirty="0"/>
              <a:t> because of its symbolic and relational nature, network </a:t>
            </a:r>
            <a:r>
              <a:rPr lang="en-AU" b="1" dirty="0"/>
              <a:t>show us the bigger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756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results from E-language models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63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choose basic level categories as a more challenging task here. </a:t>
            </a:r>
          </a:p>
          <a:p>
            <a:r>
              <a:rPr lang="en-AU" dirty="0"/>
              <a:t>Basic levels for abstract categories were a bit more difficult to determine, we used wordnet.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235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6718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Maybe use a table for this?</a:t>
            </a:r>
          </a:p>
          <a:p>
            <a:r>
              <a:rPr lang="en-AU" dirty="0"/>
              <a:t>Also, </a:t>
            </a:r>
            <a:r>
              <a:rPr lang="en-AU" dirty="0" err="1"/>
              <a:t>SimLex</a:t>
            </a:r>
            <a:r>
              <a:rPr lang="en-AU" dirty="0"/>
              <a:t>, still much better than literature (see paper Guillem, r </a:t>
            </a:r>
          </a:p>
          <a:p>
            <a:r>
              <a:rPr lang="en-AU" dirty="0"/>
              <a:t>= .53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49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Why language networks</a:t>
            </a:r>
          </a:p>
          <a:p>
            <a:pPr marL="228600" indent="-228600">
              <a:buAutoNum type="arabicPeriod"/>
            </a:pPr>
            <a:r>
              <a:rPr lang="en-AU" dirty="0"/>
              <a:t>Multiple levels of analysis: structure at every scale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AU" dirty="0"/>
              <a:t>Complex networks: more is different: all levels tell a story</a:t>
            </a:r>
          </a:p>
          <a:p>
            <a:pPr marL="228600" indent="-228600">
              <a:buAutoNum type="arabicPeriod"/>
            </a:pPr>
            <a:r>
              <a:rPr lang="en-AU" dirty="0"/>
              <a:t>Multiple types of relations: interactions between syntax, morphology, phonology and semantics</a:t>
            </a:r>
          </a:p>
          <a:p>
            <a:pPr marL="228600" indent="-228600">
              <a:buAutoNum type="arabicPeriod"/>
            </a:pPr>
            <a:r>
              <a:rPr lang="en-AU" dirty="0"/>
              <a:t>Networks as a tool in quantitative linguistics: often simplification, but scale +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413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527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12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</a:t>
            </a:r>
            <a:r>
              <a:rPr lang="en-AU" b="1" dirty="0"/>
              <a:t>many different kind</a:t>
            </a:r>
            <a:r>
              <a:rPr lang="en-AU" dirty="0"/>
              <a:t> of language networks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Semantic networks: </a:t>
            </a:r>
            <a:r>
              <a:rPr lang="en-AU" b="1" dirty="0"/>
              <a:t>word meaning by traversing</a:t>
            </a:r>
            <a:r>
              <a:rPr lang="en-AU" dirty="0"/>
              <a:t> a semantic graph (Collins &amp; Loftus, 1975)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Co-occurrence, precedence or syntactic networks  Sole et al, (2010)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Phonological networks (</a:t>
            </a:r>
            <a:r>
              <a:rPr lang="en-AU" dirty="0" err="1"/>
              <a:t>Vitevitch</a:t>
            </a:r>
            <a:r>
              <a:rPr lang="en-AU" dirty="0"/>
              <a:t>, XXX)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04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number of in or outgoing links determines the centrality of a node. Some nodes have neighbors that are also </a:t>
            </a:r>
            <a:r>
              <a:rPr lang="en-US" dirty="0" err="1"/>
              <a:t>densily</a:t>
            </a:r>
            <a:r>
              <a:rPr lang="en-US" dirty="0"/>
              <a:t> connected, leading to high clustering or transitivity. Many nodes in language occur more frequently than you’d expect and nodes can also be central because they lay on many different paths.</a:t>
            </a:r>
          </a:p>
          <a:p>
            <a:endParaRPr lang="en-US" dirty="0"/>
          </a:p>
          <a:p>
            <a:r>
              <a:rPr lang="en-US" dirty="0"/>
              <a:t>Moving from one to a few nodes, you can study motives in a network</a:t>
            </a:r>
          </a:p>
          <a:p>
            <a:r>
              <a:rPr lang="en-US" dirty="0"/>
              <a:t>Can also be used to evaluation n-gram language models, and see if they capture polysemy or </a:t>
            </a:r>
            <a:r>
              <a:rPr lang="en-US" dirty="0" err="1"/>
              <a:t>synonomy</a:t>
            </a:r>
            <a:r>
              <a:rPr lang="en-US" dirty="0"/>
              <a:t> corresponding </a:t>
            </a:r>
          </a:p>
          <a:p>
            <a:r>
              <a:rPr lang="en-US" dirty="0"/>
              <a:t>to those by similar degrees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0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At intermediate we’re interested in a group of nodes, often called communities.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Derive communities by identifying highly connected regions in the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Consider special roles nodes have in this community.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Polysemous word might connect two otherwise unrelated communities.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Prototypical word as being central in terms of the number of connects</a:t>
            </a:r>
          </a:p>
          <a:p>
            <a:r>
              <a:rPr lang="en-AU" dirty="0"/>
              <a:t>Group clusters in larger units to derive hierarchies</a:t>
            </a:r>
          </a:p>
          <a:p>
            <a:r>
              <a:rPr lang="en-AU" dirty="0"/>
              <a:t>At this level, we start seeing how local structure affects all other levels. </a:t>
            </a:r>
          </a:p>
          <a:p>
            <a:r>
              <a:rPr lang="en-AU" dirty="0"/>
              <a:t>Assortativity effect. Words that have different POS might be connected, but in other studies, we found that participants mostly give words that are as abstract or as concrete as a response. This allowed us to identify emotional valence and concreteness to be the </a:t>
            </a:r>
            <a:r>
              <a:rPr lang="en-AU" dirty="0" err="1"/>
              <a:t>determing</a:t>
            </a:r>
            <a:r>
              <a:rPr lang="en-AU" dirty="0"/>
              <a:t> factors in the lexicon.</a:t>
            </a:r>
          </a:p>
          <a:p>
            <a:endParaRPr lang="en-AU" dirty="0"/>
          </a:p>
          <a:p>
            <a:r>
              <a:rPr lang="en-AU" dirty="0"/>
              <a:t>What’s special about the mesoscopic lexicon, is that it’s transparent, we can see how central nodes are in the cluster, and how they’re related to others and read this picture immediately.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36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 the macroscopic level: the question how network is described as a whole</a:t>
            </a:r>
          </a:p>
          <a:p>
            <a:r>
              <a:rPr lang="en-AU" dirty="0"/>
              <a:t>One special type of network is a small world network (between regular lattice and random network)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Scale-free networks: more highly connected nodes than a comparable random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Hubs are highly connected nodes, and in small networks there’s an overabundance of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Semantic networks, the hubs would good, bad </a:t>
            </a:r>
            <a:r>
              <a:rPr lang="en-AU" dirty="0" err="1"/>
              <a:t>woman,old</a:t>
            </a:r>
            <a:endParaRPr lang="en-AU" dirty="0"/>
          </a:p>
          <a:p>
            <a:endParaRPr lang="en-AU" dirty="0"/>
          </a:p>
          <a:p>
            <a:r>
              <a:rPr lang="en-AU" dirty="0"/>
              <a:t>Global structure also tells you something about resilience and efficiency of processes operating on the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35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Most interesting case: multilevel analysis with multiplex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Study about language development where they account for a cluster of words that are highly frequent, learned more easily and with more meanings than what you’d expect in a random reference graph.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Manipulating the presence of links they established that this cluster emerges around age 7, and find that polysemy plays a big role in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Complexity through interaction at different layers</a:t>
            </a:r>
          </a:p>
          <a:p>
            <a:r>
              <a:rPr lang="en-AU" dirty="0"/>
              <a:t>Cf. Multiplex networks for phonology and meaning: emergence of largest connected component: when?  special role of homonyms? etc.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Briefly, networks provide a framework to investigate structure simultaneously combining different aspects of language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313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Ongoing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chemeClr val="tx1">
                    <a:lumMod val="85000"/>
                  </a:schemeClr>
                </a:solidFill>
              </a:rPr>
              <a:t>+  300,000 participants</a:t>
            </a:r>
          </a:p>
          <a:p>
            <a:r>
              <a:rPr lang="en-AU" dirty="0"/>
              <a:t>13 languages, mainly English, Dutch, Mandarin and Spanish</a:t>
            </a:r>
          </a:p>
          <a:p>
            <a:endParaRPr lang="en-AU" dirty="0"/>
          </a:p>
          <a:p>
            <a:r>
              <a:rPr lang="en-AU" dirty="0"/>
              <a:t>Sameness, or similarity or relatedness are one of the most fundamental properties in cognition and here I will look at this from a network perspective, considering the paths that might connect any pair of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35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11C2E-5FFE-4B86-BF93-61193915E83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71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57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07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62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9474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084"/>
            <a:ext cx="7886700" cy="50365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65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06748"/>
            <a:ext cx="3886200" cy="5012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06748"/>
            <a:ext cx="3886200" cy="5012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9474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27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71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7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57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60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778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10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F2631"/>
            </a:gs>
            <a:gs pos="53000">
              <a:srgbClr val="14181E"/>
            </a:gs>
            <a:gs pos="97000">
              <a:srgbClr val="0D0D0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2124C-47EA-4FDE-A5BB-20E694C03A84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5EBE-F2DF-45EF-8615-52B916FAD4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59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41.png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42.svg"/><Relationship Id="rId9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40.sv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simon.dedeyne@adelaide.edu.a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smallworldofwords.org/" TargetMode="External"/><Relationship Id="rId4" Type="http://schemas.openxmlformats.org/officeDocument/2006/relationships/hyperlink" Target="https://smallworldofwords.org/projec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E6746F-6F95-42BA-BE0C-35CEAAA6AF0E}"/>
              </a:ext>
            </a:extLst>
          </p:cNvPr>
          <p:cNvSpPr/>
          <p:nvPr/>
        </p:nvSpPr>
        <p:spPr>
          <a:xfrm>
            <a:off x="0" y="5910525"/>
            <a:ext cx="9144000" cy="9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544D3-334E-43BC-9AB9-EB2FC5D19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38"/>
            <a:ext cx="4720281" cy="5921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314" y="944688"/>
            <a:ext cx="5103553" cy="947476"/>
          </a:xfrm>
        </p:spPr>
        <p:txBody>
          <a:bodyPr>
            <a:noAutofit/>
          </a:bodyPr>
          <a:lstStyle/>
          <a:p>
            <a:pPr algn="ctr"/>
            <a:r>
              <a:rPr lang="en-AU" sz="4400" b="1" dirty="0"/>
              <a:t>Multi-scale Semantic Network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F34E2-7A14-44F3-829F-CC4FCCC88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1" y="6085211"/>
            <a:ext cx="2300393" cy="59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EB567-6312-4C94-ACE1-120EE898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57" y="5924078"/>
            <a:ext cx="2366894" cy="779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EAA381-CBEF-423A-8334-0D17449C00BB}"/>
              </a:ext>
            </a:extLst>
          </p:cNvPr>
          <p:cNvSpPr/>
          <p:nvPr/>
        </p:nvSpPr>
        <p:spPr>
          <a:xfrm>
            <a:off x="4572000" y="4214785"/>
            <a:ext cx="36381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2400" dirty="0"/>
              <a:t>Simon De Deyne</a:t>
            </a:r>
          </a:p>
          <a:p>
            <a:pPr algn="ctr">
              <a:lnSpc>
                <a:spcPct val="150000"/>
              </a:lnSpc>
            </a:pPr>
            <a:r>
              <a:rPr lang="en-AU" dirty="0"/>
              <a:t>School of Psychological Sciences</a:t>
            </a:r>
          </a:p>
          <a:p>
            <a:pPr algn="ctr">
              <a:lnSpc>
                <a:spcPct val="150000"/>
              </a:lnSpc>
            </a:pPr>
            <a:r>
              <a:rPr lang="en-AU" dirty="0"/>
              <a:t>simon.dedeyne@unimelb.edu.au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402B9-6BB3-4B4A-85B8-D824061B34C0}"/>
              </a:ext>
            </a:extLst>
          </p:cNvPr>
          <p:cNvSpPr txBox="1"/>
          <p:nvPr/>
        </p:nvSpPr>
        <p:spPr>
          <a:xfrm>
            <a:off x="4261546" y="2735269"/>
            <a:ext cx="425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Innovative Tools in </a:t>
            </a:r>
            <a:br>
              <a:rPr lang="en-AU" dirty="0"/>
            </a:br>
            <a:r>
              <a:rPr lang="en-AU" dirty="0"/>
              <a:t>the Study of Language Workshop</a:t>
            </a:r>
            <a:br>
              <a:rPr lang="en-AU" dirty="0"/>
            </a:br>
            <a:r>
              <a:rPr lang="en-AU" dirty="0"/>
              <a:t>Padua - 2021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5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79"/>
    </mc:Choice>
    <mc:Fallback xmlns="">
      <p:transition spd="slow" advTm="986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126" y="302343"/>
            <a:ext cx="7886700" cy="947476"/>
          </a:xfrm>
        </p:spPr>
        <p:txBody>
          <a:bodyPr>
            <a:normAutofit/>
          </a:bodyPr>
          <a:lstStyle/>
          <a:p>
            <a:r>
              <a:rPr lang="en-AU" dirty="0"/>
              <a:t>Empirical </a:t>
            </a:r>
            <a:r>
              <a:rPr lang="en-AU" dirty="0" err="1"/>
              <a:t>lexico</a:t>
            </a:r>
            <a:r>
              <a:rPr lang="en-AU" dirty="0"/>
              <a:t>-semantic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70" y="1352390"/>
            <a:ext cx="7886700" cy="45566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1800" dirty="0"/>
              <a:t>MAIN CHARACTERISTICS</a:t>
            </a:r>
          </a:p>
          <a:p>
            <a:pPr>
              <a:lnSpc>
                <a:spcPct val="100000"/>
              </a:lnSpc>
            </a:pPr>
            <a:r>
              <a:rPr lang="en-AU" sz="1800" u="sng" dirty="0"/>
              <a:t>Free</a:t>
            </a:r>
            <a:r>
              <a:rPr lang="en-AU" sz="1800" dirty="0"/>
              <a:t> association</a:t>
            </a:r>
          </a:p>
          <a:p>
            <a:pPr>
              <a:lnSpc>
                <a:spcPct val="100000"/>
              </a:lnSpc>
            </a:pPr>
            <a:r>
              <a:rPr lang="en-AU" sz="1800" dirty="0"/>
              <a:t>Edges, nodes and weights observed</a:t>
            </a:r>
          </a:p>
          <a:p>
            <a:pPr>
              <a:lnSpc>
                <a:spcPct val="100000"/>
              </a:lnSpc>
            </a:pPr>
            <a:r>
              <a:rPr lang="en-AU" sz="1800" dirty="0"/>
              <a:t>Meaning = spreading activation over weighted edges</a:t>
            </a:r>
          </a:p>
          <a:p>
            <a:pPr>
              <a:lnSpc>
                <a:spcPct val="100000"/>
              </a:lnSpc>
            </a:pPr>
            <a:r>
              <a:rPr lang="en-AU" sz="1800" dirty="0"/>
              <a:t>Sizeable implementation covering most words</a:t>
            </a:r>
          </a:p>
          <a:p>
            <a:pPr>
              <a:lnSpc>
                <a:spcPct val="100000"/>
              </a:lnSpc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WORD ASSOCIATION TASK</a:t>
            </a:r>
          </a:p>
          <a:p>
            <a:r>
              <a:rPr lang="en-AU" sz="1800" dirty="0"/>
              <a:t>12,000 English cue words, +80,000 </a:t>
            </a:r>
            <a:r>
              <a:rPr lang="en-AU" sz="1800" dirty="0" err="1"/>
              <a:t>pps</a:t>
            </a:r>
            <a:endParaRPr lang="en-AU" sz="1800" dirty="0"/>
          </a:p>
          <a:p>
            <a:r>
              <a:rPr lang="en-AU" sz="1800" dirty="0">
                <a:solidFill>
                  <a:srgbClr val="FFC000"/>
                </a:solidFill>
              </a:rPr>
              <a:t>Continued Responses</a:t>
            </a:r>
            <a:r>
              <a:rPr lang="en-AU" sz="1800" dirty="0"/>
              <a:t>: </a:t>
            </a:r>
            <a:r>
              <a:rPr lang="en-AU" sz="1800" dirty="0" err="1"/>
              <a:t>R1</a:t>
            </a:r>
            <a:r>
              <a:rPr lang="en-AU" sz="1800" dirty="0"/>
              <a:t>, </a:t>
            </a:r>
            <a:r>
              <a:rPr lang="en-AU" sz="1800" dirty="0" err="1"/>
              <a:t>R2</a:t>
            </a:r>
            <a:r>
              <a:rPr lang="en-AU" sz="1800" dirty="0"/>
              <a:t>, </a:t>
            </a:r>
            <a:r>
              <a:rPr lang="en-AU" sz="1800" dirty="0" err="1"/>
              <a:t>R3</a:t>
            </a:r>
            <a:endParaRPr lang="en-AU" sz="1800" dirty="0"/>
          </a:p>
          <a:p>
            <a:r>
              <a:rPr lang="en-AU" sz="1800" dirty="0"/>
              <a:t>3M association responses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2713" y="3242790"/>
            <a:ext cx="3979522" cy="3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0"/>
    </mc:Choice>
    <mc:Fallback xmlns="">
      <p:transition spd="slow" advTm="639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continued associations?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1519084"/>
            <a:ext cx="3908668" cy="5036573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chemeClr val="accent4"/>
                </a:solidFill>
              </a:rPr>
              <a:t>Single Responses</a:t>
            </a:r>
          </a:p>
          <a:p>
            <a:r>
              <a:rPr lang="en-AU" sz="1800" dirty="0"/>
              <a:t>General drawback of word associations (Aitchison, 2003)</a:t>
            </a:r>
          </a:p>
          <a:p>
            <a:r>
              <a:rPr lang="en-AU" sz="1800" dirty="0"/>
              <a:t>Lack of weak responses problematic for various tasks including mediated priming (</a:t>
            </a:r>
            <a:r>
              <a:rPr lang="en-AU" sz="1800" dirty="0" err="1"/>
              <a:t>Chwilla</a:t>
            </a:r>
            <a:r>
              <a:rPr lang="en-AU" sz="1800" dirty="0"/>
              <a:t> et al., 2000)</a:t>
            </a:r>
          </a:p>
          <a:p>
            <a:endParaRPr lang="en-AU" sz="1800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430" y="1519084"/>
            <a:ext cx="3896459" cy="400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continued associations?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1519084"/>
            <a:ext cx="3908668" cy="5036573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chemeClr val="accent4"/>
                </a:solidFill>
              </a:rPr>
              <a:t>Single Responses</a:t>
            </a:r>
          </a:p>
          <a:p>
            <a:r>
              <a:rPr lang="en-AU" sz="1800" dirty="0"/>
              <a:t>General drawback of word associations (Aitchison, 2003)</a:t>
            </a:r>
          </a:p>
          <a:p>
            <a:r>
              <a:rPr lang="en-AU" sz="1800" dirty="0"/>
              <a:t>Lack of weak responses problematic for various tasks including mediated priming (</a:t>
            </a:r>
            <a:r>
              <a:rPr lang="en-AU" sz="1800" dirty="0" err="1"/>
              <a:t>Chwilla</a:t>
            </a:r>
            <a:r>
              <a:rPr lang="en-AU" sz="1800" dirty="0"/>
              <a:t> et al., 2000)</a:t>
            </a:r>
          </a:p>
          <a:p>
            <a:endParaRPr lang="en-AU" sz="1800" dirty="0"/>
          </a:p>
          <a:p>
            <a:endParaRPr lang="en-AU" sz="1800" dirty="0"/>
          </a:p>
          <a:p>
            <a:endParaRPr lang="en-AU" sz="1800" dirty="0"/>
          </a:p>
          <a:p>
            <a:pPr marL="0" indent="0">
              <a:buNone/>
            </a:pPr>
            <a:r>
              <a:rPr lang="en-AU" sz="2000" b="1" dirty="0">
                <a:solidFill>
                  <a:schemeClr val="accent4"/>
                </a:solidFill>
              </a:rPr>
              <a:t>Dominance Effects</a:t>
            </a:r>
          </a:p>
          <a:p>
            <a:r>
              <a:rPr lang="en-AU" sz="1800" dirty="0">
                <a:solidFill>
                  <a:schemeClr val="bg1"/>
                </a:solidFill>
              </a:rPr>
              <a:t>umbrella: 90% of people provide rain </a:t>
            </a:r>
          </a:p>
          <a:p>
            <a:r>
              <a:rPr lang="en-AU" sz="1800" dirty="0">
                <a:solidFill>
                  <a:schemeClr val="bg1"/>
                </a:solidFill>
              </a:rPr>
              <a:t>Possible other associates?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2C980B-DE08-4417-8230-9ECFFDDE4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018" y="1519084"/>
            <a:ext cx="4667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8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The structure of associations in language and thought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1432" r="-1225" b="-21432"/>
          <a:stretch/>
        </p:blipFill>
        <p:spPr>
          <a:xfrm>
            <a:off x="707010" y="1874559"/>
            <a:ext cx="1993900" cy="29101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0822" y="1874559"/>
            <a:ext cx="5223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James </a:t>
            </a:r>
            <a:r>
              <a:rPr lang="en-AU" dirty="0" err="1"/>
              <a:t>Deese</a:t>
            </a:r>
            <a:r>
              <a:rPr lang="en-AU" dirty="0"/>
              <a:t> (1965):</a:t>
            </a:r>
          </a:p>
          <a:p>
            <a:pPr algn="just"/>
            <a:r>
              <a:rPr lang="en-AU" dirty="0"/>
              <a:t>“</a:t>
            </a:r>
            <a:r>
              <a:rPr lang="en-AU" i="1" dirty="0"/>
              <a:t>The interest of psychologists in associations has always been misguided… the whole classical analysis of associations </a:t>
            </a:r>
            <a:r>
              <a:rPr lang="en-AU" i="1" dirty="0" err="1"/>
              <a:t>centered</a:t>
            </a:r>
            <a:r>
              <a:rPr lang="en-AU" i="1" dirty="0"/>
              <a:t> around the circumscribed and uninteresting problem of stimulus – response, of what follows what.</a:t>
            </a:r>
            <a:r>
              <a:rPr lang="en-AU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59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E90F-EF54-40DA-AAF7-6CCEAA68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Microscopic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72E73-BC38-412A-9DDA-290B819B8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89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59060"/>
            <a:ext cx="7886700" cy="947476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accent4"/>
                </a:solidFill>
              </a:rPr>
              <a:t>Word association hubs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552936"/>
              </p:ext>
            </p:extLst>
          </p:nvPr>
        </p:nvGraphicFramePr>
        <p:xfrm>
          <a:off x="628650" y="2026411"/>
          <a:ext cx="7886264" cy="145074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80405">
                  <a:extLst>
                    <a:ext uri="{9D8B030D-6E8A-4147-A177-3AD203B41FA5}">
                      <a16:colId xmlns:a16="http://schemas.microsoft.com/office/drawing/2014/main" val="4103232692"/>
                    </a:ext>
                  </a:extLst>
                </a:gridCol>
                <a:gridCol w="812203">
                  <a:extLst>
                    <a:ext uri="{9D8B030D-6E8A-4147-A177-3AD203B41FA5}">
                      <a16:colId xmlns:a16="http://schemas.microsoft.com/office/drawing/2014/main" val="599883536"/>
                    </a:ext>
                  </a:extLst>
                </a:gridCol>
                <a:gridCol w="674509">
                  <a:extLst>
                    <a:ext uri="{9D8B030D-6E8A-4147-A177-3AD203B41FA5}">
                      <a16:colId xmlns:a16="http://schemas.microsoft.com/office/drawing/2014/main" val="291396056"/>
                    </a:ext>
                  </a:extLst>
                </a:gridCol>
                <a:gridCol w="680960">
                  <a:extLst>
                    <a:ext uri="{9D8B030D-6E8A-4147-A177-3AD203B41FA5}">
                      <a16:colId xmlns:a16="http://schemas.microsoft.com/office/drawing/2014/main" val="791308755"/>
                    </a:ext>
                  </a:extLst>
                </a:gridCol>
                <a:gridCol w="584842">
                  <a:extLst>
                    <a:ext uri="{9D8B030D-6E8A-4147-A177-3AD203B41FA5}">
                      <a16:colId xmlns:a16="http://schemas.microsoft.com/office/drawing/2014/main" val="1815454660"/>
                    </a:ext>
                  </a:extLst>
                </a:gridCol>
                <a:gridCol w="685839">
                  <a:extLst>
                    <a:ext uri="{9D8B030D-6E8A-4147-A177-3AD203B41FA5}">
                      <a16:colId xmlns:a16="http://schemas.microsoft.com/office/drawing/2014/main" val="3352453498"/>
                    </a:ext>
                  </a:extLst>
                </a:gridCol>
                <a:gridCol w="685839">
                  <a:extLst>
                    <a:ext uri="{9D8B030D-6E8A-4147-A177-3AD203B41FA5}">
                      <a16:colId xmlns:a16="http://schemas.microsoft.com/office/drawing/2014/main" val="3261719322"/>
                    </a:ext>
                  </a:extLst>
                </a:gridCol>
                <a:gridCol w="618095">
                  <a:extLst>
                    <a:ext uri="{9D8B030D-6E8A-4147-A177-3AD203B41FA5}">
                      <a16:colId xmlns:a16="http://schemas.microsoft.com/office/drawing/2014/main" val="3092889357"/>
                    </a:ext>
                  </a:extLst>
                </a:gridCol>
                <a:gridCol w="737711">
                  <a:extLst>
                    <a:ext uri="{9D8B030D-6E8A-4147-A177-3AD203B41FA5}">
                      <a16:colId xmlns:a16="http://schemas.microsoft.com/office/drawing/2014/main" val="171611362"/>
                    </a:ext>
                  </a:extLst>
                </a:gridCol>
                <a:gridCol w="621348">
                  <a:extLst>
                    <a:ext uri="{9D8B030D-6E8A-4147-A177-3AD203B41FA5}">
                      <a16:colId xmlns:a16="http://schemas.microsoft.com/office/drawing/2014/main" val="1417639126"/>
                    </a:ext>
                  </a:extLst>
                </a:gridCol>
                <a:gridCol w="704513">
                  <a:extLst>
                    <a:ext uri="{9D8B030D-6E8A-4147-A177-3AD203B41FA5}">
                      <a16:colId xmlns:a16="http://schemas.microsoft.com/office/drawing/2014/main" val="2971844593"/>
                    </a:ext>
                  </a:extLst>
                </a:gridCol>
              </a:tblGrid>
              <a:tr h="289214">
                <a:tc>
                  <a:txBody>
                    <a:bodyPr/>
                    <a:lstStyle/>
                    <a:p>
                      <a:r>
                        <a:rPr lang="en-AU" sz="1400" dirty="0"/>
                        <a:t>Dataset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3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5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7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9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 marL="71894" marR="71894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2590"/>
                  </a:ext>
                </a:extLst>
              </a:tr>
              <a:tr h="293887">
                <a:tc>
                  <a:txBody>
                    <a:bodyPr/>
                    <a:lstStyle/>
                    <a:p>
                      <a:r>
                        <a:rPr lang="en-AU" sz="1400" b="1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SWOW</a:t>
                      </a:r>
                      <a:r>
                        <a:rPr lang="en-AU" sz="1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-NL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money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water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car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music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pain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tasty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school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child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pretty</a:t>
                      </a:r>
                    </a:p>
                  </a:txBody>
                  <a:tcPr marL="71894" marR="71894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592602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 err="1"/>
                        <a:t>SWOW-EN</a:t>
                      </a:r>
                      <a:endParaRPr lang="en-AU" sz="1400" dirty="0"/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money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water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car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love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music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work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happy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old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bird</a:t>
                      </a:r>
                    </a:p>
                  </a:txBody>
                  <a:tcPr marL="71894" marR="71894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71679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/>
                        <a:t>EAT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money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water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man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car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me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sex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sea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home</a:t>
                      </a:r>
                    </a:p>
                  </a:txBody>
                  <a:tcPr marL="71894" marR="71894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775349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/>
                        <a:t>USF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money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car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water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bird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dog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tree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child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good</a:t>
                      </a:r>
                    </a:p>
                  </a:txBody>
                  <a:tcPr marL="71894" marR="71894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book</a:t>
                      </a:r>
                    </a:p>
                  </a:txBody>
                  <a:tcPr marL="71894" marR="71894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65886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703383" y="4386771"/>
          <a:ext cx="7514640" cy="202917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19176">
                  <a:extLst>
                    <a:ext uri="{9D8B030D-6E8A-4147-A177-3AD203B41FA5}">
                      <a16:colId xmlns:a16="http://schemas.microsoft.com/office/drawing/2014/main" val="4103232692"/>
                    </a:ext>
                  </a:extLst>
                </a:gridCol>
                <a:gridCol w="740158">
                  <a:extLst>
                    <a:ext uri="{9D8B030D-6E8A-4147-A177-3AD203B41FA5}">
                      <a16:colId xmlns:a16="http://schemas.microsoft.com/office/drawing/2014/main" val="599883536"/>
                    </a:ext>
                  </a:extLst>
                </a:gridCol>
                <a:gridCol w="625525">
                  <a:extLst>
                    <a:ext uri="{9D8B030D-6E8A-4147-A177-3AD203B41FA5}">
                      <a16:colId xmlns:a16="http://schemas.microsoft.com/office/drawing/2014/main" val="291396056"/>
                    </a:ext>
                  </a:extLst>
                </a:gridCol>
                <a:gridCol w="625525">
                  <a:extLst>
                    <a:ext uri="{9D8B030D-6E8A-4147-A177-3AD203B41FA5}">
                      <a16:colId xmlns:a16="http://schemas.microsoft.com/office/drawing/2014/main" val="791308755"/>
                    </a:ext>
                  </a:extLst>
                </a:gridCol>
                <a:gridCol w="606569">
                  <a:extLst>
                    <a:ext uri="{9D8B030D-6E8A-4147-A177-3AD203B41FA5}">
                      <a16:colId xmlns:a16="http://schemas.microsoft.com/office/drawing/2014/main" val="1815454660"/>
                    </a:ext>
                  </a:extLst>
                </a:gridCol>
                <a:gridCol w="712427">
                  <a:extLst>
                    <a:ext uri="{9D8B030D-6E8A-4147-A177-3AD203B41FA5}">
                      <a16:colId xmlns:a16="http://schemas.microsoft.com/office/drawing/2014/main" val="3352453498"/>
                    </a:ext>
                  </a:extLst>
                </a:gridCol>
                <a:gridCol w="630006">
                  <a:extLst>
                    <a:ext uri="{9D8B030D-6E8A-4147-A177-3AD203B41FA5}">
                      <a16:colId xmlns:a16="http://schemas.microsoft.com/office/drawing/2014/main" val="3261719322"/>
                    </a:ext>
                  </a:extLst>
                </a:gridCol>
                <a:gridCol w="567779">
                  <a:extLst>
                    <a:ext uri="{9D8B030D-6E8A-4147-A177-3AD203B41FA5}">
                      <a16:colId xmlns:a16="http://schemas.microsoft.com/office/drawing/2014/main" val="3092889357"/>
                    </a:ext>
                  </a:extLst>
                </a:gridCol>
                <a:gridCol w="531257">
                  <a:extLst>
                    <a:ext uri="{9D8B030D-6E8A-4147-A177-3AD203B41FA5}">
                      <a16:colId xmlns:a16="http://schemas.microsoft.com/office/drawing/2014/main" val="171611362"/>
                    </a:ext>
                  </a:extLst>
                </a:gridCol>
                <a:gridCol w="658654">
                  <a:extLst>
                    <a:ext uri="{9D8B030D-6E8A-4147-A177-3AD203B41FA5}">
                      <a16:colId xmlns:a16="http://schemas.microsoft.com/office/drawing/2014/main" val="1417639126"/>
                    </a:ext>
                  </a:extLst>
                </a:gridCol>
                <a:gridCol w="697564">
                  <a:extLst>
                    <a:ext uri="{9D8B030D-6E8A-4147-A177-3AD203B41FA5}">
                      <a16:colId xmlns:a16="http://schemas.microsoft.com/office/drawing/2014/main" val="2971844593"/>
                    </a:ext>
                  </a:extLst>
                </a:gridCol>
              </a:tblGrid>
              <a:tr h="289214">
                <a:tc>
                  <a:txBody>
                    <a:bodyPr/>
                    <a:lstStyle/>
                    <a:p>
                      <a:r>
                        <a:rPr lang="en-AU" sz="1400" dirty="0"/>
                        <a:t>Dataset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3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4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5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6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7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8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9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10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362590"/>
                  </a:ext>
                </a:extLst>
              </a:tr>
              <a:tr h="293887">
                <a:tc>
                  <a:txBody>
                    <a:bodyPr/>
                    <a:lstStyle/>
                    <a:p>
                      <a:r>
                        <a:rPr lang="en-AU" sz="1400" b="1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SUBTLEX</a:t>
                      </a:r>
                      <a:r>
                        <a:rPr lang="en-AU" sz="1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-NL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know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good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think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love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sit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592602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 err="1"/>
                        <a:t>SUBTLEX</a:t>
                      </a:r>
                      <a:r>
                        <a:rPr lang="en-AU" sz="1400" dirty="0"/>
                        <a:t>-US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time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little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people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know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think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new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71679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/>
                        <a:t>BNC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know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time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year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think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last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give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people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775349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 err="1"/>
                        <a:t>KF</a:t>
                      </a:r>
                      <a:endParaRPr lang="en-AU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can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time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new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man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year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people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little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658860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 err="1"/>
                        <a:t>CELEX</a:t>
                      </a:r>
                      <a:r>
                        <a:rPr lang="en-AU" sz="1400" dirty="0"/>
                        <a:t>-NL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stand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know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find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time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sit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two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woman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402486"/>
                  </a:ext>
                </a:extLst>
              </a:tr>
              <a:tr h="289214">
                <a:tc>
                  <a:txBody>
                    <a:bodyPr/>
                    <a:lstStyle/>
                    <a:p>
                      <a:r>
                        <a:rPr lang="en-AU" sz="1400" dirty="0" err="1"/>
                        <a:t>CELEX-EN</a:t>
                      </a:r>
                      <a:endParaRPr lang="en-AU" sz="14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come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say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make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stand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good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do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think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big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34467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3860240"/>
            <a:ext cx="7886700" cy="4838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accent4"/>
                </a:solidFill>
              </a:rPr>
              <a:t>Natural language hubs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8DCB6B-F58A-40E1-96DC-41460574E6E7}"/>
              </a:ext>
            </a:extLst>
          </p:cNvPr>
          <p:cNvSpPr txBox="1">
            <a:spLocks/>
          </p:cNvSpPr>
          <p:nvPr/>
        </p:nvSpPr>
        <p:spPr>
          <a:xfrm>
            <a:off x="624098" y="394698"/>
            <a:ext cx="7886700" cy="947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Microscopic Structure</a:t>
            </a:r>
          </a:p>
        </p:txBody>
      </p:sp>
    </p:spTree>
    <p:extLst>
      <p:ext uri="{BB962C8B-B14F-4D97-AF65-F5344CB8AC3E}">
        <p14:creationId xmlns:p14="http://schemas.microsoft.com/office/powerpoint/2010/main" val="327565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175F-6A70-4F90-99F9-3366FBCF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Centrality in psycholinguistic tasks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F9B278-8773-474F-8C39-9ABDD7F6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653" y="1837678"/>
            <a:ext cx="6635630" cy="35835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E652C-1827-4F58-8118-19315F7F5867}"/>
              </a:ext>
            </a:extLst>
          </p:cNvPr>
          <p:cNvSpPr txBox="1"/>
          <p:nvPr/>
        </p:nvSpPr>
        <p:spPr>
          <a:xfrm>
            <a:off x="2250983" y="5628419"/>
            <a:ext cx="442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Correlation between node in-strength and 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1C4F8-7721-4E8D-82BF-AA4784C91868}"/>
              </a:ext>
            </a:extLst>
          </p:cNvPr>
          <p:cNvSpPr/>
          <p:nvPr/>
        </p:nvSpPr>
        <p:spPr>
          <a:xfrm>
            <a:off x="7391597" y="6430365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solidFill>
                  <a:srgbClr val="C0C0C0"/>
                </a:solidFill>
                <a:latin typeface="Source Sans Pro" panose="020B0503030403020204" pitchFamily="34" charset="0"/>
              </a:rPr>
              <a:t>De Deyne et al. (2019)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204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EEDB8-F26B-454D-89AC-C16B4277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Mesoscopic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DAB8A-499F-4E0D-A9AD-260990C0B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66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B18B-9569-4741-B65B-5F8E37B7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Explore semantic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499C-0145-4230-9DB9-0CCAB6600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2607"/>
            <a:ext cx="7886700" cy="3161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F9F1F"/>
                </a:solidFill>
              </a:rPr>
              <a:t>Method</a:t>
            </a:r>
          </a:p>
          <a:p>
            <a:r>
              <a:rPr lang="en-AU" sz="2000" dirty="0"/>
              <a:t>Network Community Detection</a:t>
            </a:r>
          </a:p>
          <a:p>
            <a:r>
              <a:rPr lang="en-AU" sz="2000" dirty="0"/>
              <a:t>Modularity optimisation</a:t>
            </a:r>
          </a:p>
          <a:p>
            <a:r>
              <a:rPr lang="en-AU" sz="2000" dirty="0"/>
              <a:t>Huge directed weighted graphs</a:t>
            </a:r>
          </a:p>
          <a:p>
            <a:r>
              <a:rPr lang="en-AU" sz="2000" dirty="0"/>
              <a:t>Statistical approach: </a:t>
            </a:r>
            <a:br>
              <a:rPr lang="en-AU" sz="2000" dirty="0"/>
            </a:br>
            <a:r>
              <a:rPr lang="en-AU" sz="2000" dirty="0"/>
              <a:t>significance of hierarchical overlapping </a:t>
            </a:r>
            <a:br>
              <a:rPr lang="en-AU" sz="2000" dirty="0"/>
            </a:br>
            <a:r>
              <a:rPr lang="en-AU" sz="2000" dirty="0"/>
              <a:t>communities</a:t>
            </a:r>
          </a:p>
          <a:p>
            <a:pPr marL="0" indent="0">
              <a:buNone/>
            </a:pPr>
            <a:endParaRPr lang="en-AU" sz="800" dirty="0">
              <a:solidFill>
                <a:srgbClr val="FF9F1F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rgbClr val="FF9F1F"/>
                </a:solidFill>
              </a:rPr>
              <a:t>Results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F94E94-1E8A-46B4-A303-E2E9F708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235" y="1155051"/>
            <a:ext cx="3586576" cy="265961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0A8725E-6FE4-4370-B01B-9B613350A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790806"/>
              </p:ext>
            </p:extLst>
          </p:nvPr>
        </p:nvGraphicFramePr>
        <p:xfrm>
          <a:off x="700839" y="4323424"/>
          <a:ext cx="5347392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61">
                  <a:extLst>
                    <a:ext uri="{9D8B030D-6E8A-4147-A177-3AD203B41FA5}">
                      <a16:colId xmlns:a16="http://schemas.microsoft.com/office/drawing/2014/main" val="371261285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162439295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val="792860105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1167559249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val="937000603"/>
                    </a:ext>
                  </a:extLst>
                </a:gridCol>
                <a:gridCol w="938387">
                  <a:extLst>
                    <a:ext uri="{9D8B030D-6E8A-4147-A177-3AD203B41FA5}">
                      <a16:colId xmlns:a16="http://schemas.microsoft.com/office/drawing/2014/main" val="335058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 dirty="0"/>
                        <a:t>Measure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676398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# Communities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37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161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506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975938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Average size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8588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3049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515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3069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# Homeless nodes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86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380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357865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# Overlapping nodes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5943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6956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5263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4717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1676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493646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Max(overlapping nodes)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76833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r>
                        <a:rPr lang="en-AU" dirty="0"/>
                        <a:t>Mean(p)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0.062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0.04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0.035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0" dirty="0"/>
                        <a:t>.051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034249"/>
                  </a:ext>
                </a:extLst>
              </a:tr>
            </a:tbl>
          </a:graphicData>
        </a:graphic>
      </p:graphicFrame>
      <p:sp>
        <p:nvSpPr>
          <p:cNvPr id="9" name="Callout: Line 8">
            <a:extLst>
              <a:ext uri="{FF2B5EF4-FFF2-40B4-BE49-F238E27FC236}">
                <a16:creationId xmlns:a16="http://schemas.microsoft.com/office/drawing/2014/main" id="{0FA1D35E-43AF-443B-9807-954E23CF466F}"/>
              </a:ext>
            </a:extLst>
          </p:cNvPr>
          <p:cNvSpPr/>
          <p:nvPr/>
        </p:nvSpPr>
        <p:spPr>
          <a:xfrm>
            <a:off x="6536503" y="4316539"/>
            <a:ext cx="2539308" cy="575056"/>
          </a:xfrm>
          <a:prstGeom prst="borderCallout1">
            <a:avLst>
              <a:gd name="adj1" fmla="val 48115"/>
              <a:gd name="adj2" fmla="val -292"/>
              <a:gd name="adj3" fmla="val 157684"/>
              <a:gd name="adj4" fmla="val -20503"/>
            </a:avLst>
          </a:prstGeom>
          <a:solidFill>
            <a:srgbClr val="FF9F1F">
              <a:alpha val="18039"/>
            </a:srgbClr>
          </a:solidFill>
          <a:ln>
            <a:solidFill>
              <a:srgbClr val="FF9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infreq</a:t>
            </a:r>
            <a:r>
              <a:rPr lang="en-AU" dirty="0"/>
              <a:t>. words: </a:t>
            </a:r>
            <a:r>
              <a:rPr lang="en-AU" i="1" dirty="0"/>
              <a:t>codex, </a:t>
            </a:r>
            <a:r>
              <a:rPr lang="en-AU" i="1" dirty="0" err="1"/>
              <a:t>agalev</a:t>
            </a:r>
            <a:r>
              <a:rPr lang="en-AU" dirty="0"/>
              <a:t>,…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E0E8FB5-4DFF-4819-B13B-11DE8EBD8294}"/>
              </a:ext>
            </a:extLst>
          </p:cNvPr>
          <p:cNvSpPr/>
          <p:nvPr/>
        </p:nvSpPr>
        <p:spPr>
          <a:xfrm>
            <a:off x="6536503" y="5186001"/>
            <a:ext cx="2539308" cy="1074197"/>
          </a:xfrm>
          <a:prstGeom prst="borderCallout1">
            <a:avLst>
              <a:gd name="adj1" fmla="val 48115"/>
              <a:gd name="adj2" fmla="val -292"/>
              <a:gd name="adj3" fmla="val 41947"/>
              <a:gd name="adj4" fmla="val -20852"/>
            </a:avLst>
          </a:prstGeom>
          <a:solidFill>
            <a:srgbClr val="FF9F1F">
              <a:alpha val="18039"/>
            </a:srgbClr>
          </a:solidFill>
          <a:ln>
            <a:solidFill>
              <a:srgbClr val="FF9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dirty="0"/>
              <a:t>homonyms: </a:t>
            </a:r>
            <a:r>
              <a:rPr lang="en-AU" sz="1600" i="1" dirty="0"/>
              <a:t>bank</a:t>
            </a:r>
          </a:p>
          <a:p>
            <a:r>
              <a:rPr lang="en-AU" sz="1600" dirty="0"/>
              <a:t>polysemes: </a:t>
            </a:r>
            <a:r>
              <a:rPr lang="en-AU" sz="1600" i="1" dirty="0"/>
              <a:t>language</a:t>
            </a:r>
            <a:r>
              <a:rPr lang="en-AU" sz="1600" dirty="0"/>
              <a:t> (nationality, speech, education, communication)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E1C2A-70DD-4789-B18F-C2CE0F32BFF9}"/>
              </a:ext>
            </a:extLst>
          </p:cNvPr>
          <p:cNvSpPr/>
          <p:nvPr/>
        </p:nvSpPr>
        <p:spPr>
          <a:xfrm>
            <a:off x="5658751" y="6465876"/>
            <a:ext cx="3485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solidFill>
                  <a:srgbClr val="C0C0C0"/>
                </a:solidFill>
                <a:latin typeface="Source Sans Pro" panose="020B0503030403020204" pitchFamily="34" charset="0"/>
              </a:rPr>
              <a:t>De Deyne, Verheyen, Perfors &amp; Navarro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6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D942-F98B-4CC6-9D82-68ECF544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Mesoscopic Structure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F39240-EAB6-4738-A963-50D1EC9D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00" y="1312606"/>
            <a:ext cx="3397765" cy="269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7F5C122-9B28-48AD-8CAF-6C8DDD37B9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40080" y="926456"/>
            <a:ext cx="4446720" cy="5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3AB8E-D19A-4752-9986-02D851F1A37F}"/>
              </a:ext>
            </a:extLst>
          </p:cNvPr>
          <p:cNvSpPr txBox="1"/>
          <p:nvPr/>
        </p:nvSpPr>
        <p:spPr>
          <a:xfrm>
            <a:off x="330937" y="4461545"/>
            <a:ext cx="4019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Evidence for hierarchical thematic structure across different 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Clusters: partly overlapping with central category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Taxonomic structure present when category exemplars (concrete nouns) are isolated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091D-C214-4638-AD0C-9455F6B6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98" y="307465"/>
            <a:ext cx="7886700" cy="508082"/>
          </a:xfrm>
        </p:spPr>
        <p:txBody>
          <a:bodyPr>
            <a:noAutofit/>
          </a:bodyPr>
          <a:lstStyle/>
          <a:p>
            <a:r>
              <a:rPr lang="en-AU" sz="4000" b="1" dirty="0"/>
              <a:t>Network 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5A5F5-E829-40DC-AA53-57E76AB0F2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74" y="916982"/>
            <a:ext cx="6620382" cy="50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A55C-08E2-4969-9460-581CB68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Widespread Thematic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D799BE-ACCC-4901-BCC2-819ADA4C36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1480" y="1192236"/>
          <a:ext cx="7525890" cy="5363874"/>
        </p:xfrm>
        <a:graphic>
          <a:graphicData uri="http://schemas.openxmlformats.org/drawingml/2006/table">
            <a:tbl>
              <a:tblPr/>
              <a:tblGrid>
                <a:gridCol w="1254315">
                  <a:extLst>
                    <a:ext uri="{9D8B030D-6E8A-4147-A177-3AD203B41FA5}">
                      <a16:colId xmlns:a16="http://schemas.microsoft.com/office/drawing/2014/main" val="4117446372"/>
                    </a:ext>
                  </a:extLst>
                </a:gridCol>
                <a:gridCol w="1254315">
                  <a:extLst>
                    <a:ext uri="{9D8B030D-6E8A-4147-A177-3AD203B41FA5}">
                      <a16:colId xmlns:a16="http://schemas.microsoft.com/office/drawing/2014/main" val="662581509"/>
                    </a:ext>
                  </a:extLst>
                </a:gridCol>
                <a:gridCol w="1254315">
                  <a:extLst>
                    <a:ext uri="{9D8B030D-6E8A-4147-A177-3AD203B41FA5}">
                      <a16:colId xmlns:a16="http://schemas.microsoft.com/office/drawing/2014/main" val="2451109316"/>
                    </a:ext>
                  </a:extLst>
                </a:gridCol>
                <a:gridCol w="1254315">
                  <a:extLst>
                    <a:ext uri="{9D8B030D-6E8A-4147-A177-3AD203B41FA5}">
                      <a16:colId xmlns:a16="http://schemas.microsoft.com/office/drawing/2014/main" val="1006587777"/>
                    </a:ext>
                  </a:extLst>
                </a:gridCol>
                <a:gridCol w="1254315">
                  <a:extLst>
                    <a:ext uri="{9D8B030D-6E8A-4147-A177-3AD203B41FA5}">
                      <a16:colId xmlns:a16="http://schemas.microsoft.com/office/drawing/2014/main" val="1023799068"/>
                    </a:ext>
                  </a:extLst>
                </a:gridCol>
                <a:gridCol w="1254315">
                  <a:extLst>
                    <a:ext uri="{9D8B030D-6E8A-4147-A177-3AD203B41FA5}">
                      <a16:colId xmlns:a16="http://schemas.microsoft.com/office/drawing/2014/main" val="3630868704"/>
                    </a:ext>
                  </a:extLst>
                </a:gridCol>
              </a:tblGrid>
              <a:tr h="209881">
                <a:tc>
                  <a:txBody>
                    <a:bodyPr/>
                    <a:lstStyle/>
                    <a:p>
                      <a:pPr algn="ctr" fontAlgn="base"/>
                      <a:r>
                        <a:rPr lang="en-AU" sz="1200" b="1" i="1" u="none" strike="noStrike" dirty="0">
                          <a:effectLst/>
                          <a:latin typeface="MathJax_Math-italic"/>
                        </a:rPr>
                        <a:t>p</a:t>
                      </a:r>
                      <a:r>
                        <a:rPr lang="en-AU" sz="1200" b="1" u="none" strike="noStrike" dirty="0">
                          <a:effectLst/>
                          <a:latin typeface="MathJax_Math-italic"/>
                        </a:rPr>
                        <a:t> </a:t>
                      </a:r>
                      <a:r>
                        <a:rPr lang="en-AU" sz="1200" b="1" u="none" strike="noStrike" dirty="0">
                          <a:effectLst/>
                          <a:latin typeface="MathJax_Main"/>
                        </a:rPr>
                        <a:t>&lt; 0.01</a:t>
                      </a:r>
                      <a:endParaRPr lang="en-AU" sz="1200" b="1" dirty="0">
                        <a:effectLst/>
                        <a:latin typeface="inherit"/>
                      </a:endParaRP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AU" i="1" dirty="0"/>
                        <a:t>p</a:t>
                      </a:r>
                      <a:r>
                        <a:rPr lang="en-AU" dirty="0"/>
                        <a:t> = 0.03</a:t>
                      </a: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AU" i="1" dirty="0"/>
                        <a:t>p </a:t>
                      </a:r>
                      <a:r>
                        <a:rPr lang="en-AU" dirty="0"/>
                        <a:t>= 0.07</a:t>
                      </a: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AU" i="1" dirty="0"/>
                        <a:t>p </a:t>
                      </a:r>
                      <a:r>
                        <a:rPr lang="en-AU" dirty="0"/>
                        <a:t>= 0.08</a:t>
                      </a: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AU" i="1" dirty="0"/>
                        <a:t>p</a:t>
                      </a:r>
                      <a:r>
                        <a:rPr lang="en-AU" dirty="0"/>
                        <a:t> = 0.14</a:t>
                      </a: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AU" i="1" dirty="0"/>
                        <a:t>p</a:t>
                      </a:r>
                      <a:r>
                        <a:rPr lang="en-AU" dirty="0"/>
                        <a:t> = 0.14</a:t>
                      </a:r>
                    </a:p>
                  </a:txBody>
                  <a:tcPr marL="64579" marR="64579" marT="32289" marB="32289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527597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French fries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arrogant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get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beach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mystery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coffee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72496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greasy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haughty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understanding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sea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solve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tea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30996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fryer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haughtily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insight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sun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puzzle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bag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296113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mayonnaise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conceited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understand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holidays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question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cup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994136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fat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snob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awareness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summer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reflect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chocolate milk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371907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unhealthy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unsympathetic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understanding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sand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answer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warm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252102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ketchup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pride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realize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sunbathing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solution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milk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56633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hamburger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vain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see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coast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ask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cocoa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904134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roll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pretension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realize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parasol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problem*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mug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305193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sauce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patronizing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notion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wind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think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tea time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95264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fastfood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look down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know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warm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problem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teapot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791758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fryhouse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superior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conscious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sandcastle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difficult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tea-bag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147984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snack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arrogance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clue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tan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question mark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tableware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549257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croquette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inferior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sink in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bikini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sudoku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cocoa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361198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fries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egocentric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know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sunbathe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quiz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filter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37398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stall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pedantic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click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shell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quiz*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thermos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22702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snack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contempt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10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terrace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challenge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 err="1"/>
                        <a:t>cappucino</a:t>
                      </a:r>
                      <a:endParaRPr lang="en-AU" sz="1100" dirty="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7516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ground beef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spoiled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10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surf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crossword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coffee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35929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mustard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elitist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10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dune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guess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visit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8373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sausage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pleased with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10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Australia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/>
                        <a:t>assignment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100" dirty="0"/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8112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100" dirty="0"/>
                        <a:t>kebab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800">
                          <a:effectLst/>
                          <a:latin typeface="inherit"/>
                        </a:rPr>
                        <a:t>mundane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800">
                        <a:effectLst/>
                        <a:latin typeface="inherit"/>
                      </a:endParaRP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800">
                          <a:effectLst/>
                          <a:latin typeface="inherit"/>
                        </a:rPr>
                        <a:t>sea breeze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800">
                          <a:effectLst/>
                          <a:latin typeface="inherit"/>
                        </a:rPr>
                        <a:t>questionnaire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800" dirty="0">
                        <a:effectLst/>
                        <a:latin typeface="inherit"/>
                      </a:endParaRP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6284"/>
                  </a:ext>
                </a:extLst>
              </a:tr>
              <a:tr h="209881"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>
                          <a:effectLst/>
                          <a:latin typeface="inherit"/>
                        </a:rPr>
                        <a:t>...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>
                          <a:effectLst/>
                          <a:latin typeface="inherit"/>
                        </a:rPr>
                        <a:t>...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AU" sz="1000">
                        <a:effectLst/>
                        <a:latin typeface="inherit"/>
                      </a:endParaRP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>
                          <a:effectLst/>
                          <a:latin typeface="inherit"/>
                        </a:rPr>
                        <a:t>...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AU" sz="1000">
                          <a:effectLst/>
                          <a:latin typeface="inherit"/>
                        </a:rPr>
                        <a:t>...</a:t>
                      </a:r>
                    </a:p>
                  </a:txBody>
                  <a:tcPr marL="64579" marR="64579" marT="32289" marB="322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000" dirty="0"/>
                    </a:p>
                  </a:txBody>
                  <a:tcPr marL="64579" marR="64579" marT="32289" marB="32289">
                    <a:lnL>
                      <a:noFill/>
                    </a:lnL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93586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9D91DCE-CCA4-43DA-A543-FF1D8AD91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6" y="1110348"/>
            <a:ext cx="123550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11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EEDB8-F26B-454D-89AC-C16B4277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Macroscopic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DAB8A-499F-4E0D-A9AD-260990C0B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36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ADEA-54E2-4FBE-A2DF-34A76D23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Macroscopic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41E5-99BD-4844-A49E-713AA9E3D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19084"/>
            <a:ext cx="4589344" cy="5036573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Density and Average Path Length</a:t>
            </a:r>
          </a:p>
          <a:p>
            <a:r>
              <a:rPr lang="en-AU" dirty="0" err="1"/>
              <a:t>G</a:t>
            </a:r>
            <a:r>
              <a:rPr lang="en-AU" baseline="-25000" dirty="0" err="1"/>
              <a:t>1</a:t>
            </a:r>
            <a:r>
              <a:rPr lang="en-AU" dirty="0"/>
              <a:t> :   </a:t>
            </a:r>
            <a:r>
              <a:rPr lang="en-AU" i="1" dirty="0"/>
              <a:t>d</a:t>
            </a:r>
            <a:r>
              <a:rPr lang="en-AU" dirty="0"/>
              <a:t> = .22, </a:t>
            </a:r>
            <a:r>
              <a:rPr lang="en-AU" i="1" dirty="0"/>
              <a:t>L</a:t>
            </a:r>
            <a:r>
              <a:rPr lang="en-AU" dirty="0"/>
              <a:t> = 4.14 steps</a:t>
            </a:r>
          </a:p>
          <a:p>
            <a:r>
              <a:rPr lang="en-AU" dirty="0" err="1"/>
              <a:t>G</a:t>
            </a:r>
            <a:r>
              <a:rPr lang="en-AU" baseline="-25000" dirty="0" err="1"/>
              <a:t>12</a:t>
            </a:r>
            <a:r>
              <a:rPr lang="en-AU" dirty="0"/>
              <a:t>:  </a:t>
            </a:r>
            <a:r>
              <a:rPr lang="en-AU" i="1" dirty="0"/>
              <a:t>d</a:t>
            </a:r>
            <a:r>
              <a:rPr lang="en-AU" dirty="0"/>
              <a:t> = .43, </a:t>
            </a:r>
            <a:r>
              <a:rPr lang="en-AU" i="1" dirty="0"/>
              <a:t>L</a:t>
            </a:r>
            <a:r>
              <a:rPr lang="en-AU" dirty="0"/>
              <a:t> = 3.38 steps</a:t>
            </a:r>
          </a:p>
          <a:p>
            <a:r>
              <a:rPr lang="en-AU" dirty="0" err="1"/>
              <a:t>G</a:t>
            </a:r>
            <a:r>
              <a:rPr lang="en-AU" baseline="-25000" dirty="0" err="1"/>
              <a:t>123</a:t>
            </a:r>
            <a:r>
              <a:rPr lang="en-AU" dirty="0"/>
              <a:t>: </a:t>
            </a:r>
            <a:r>
              <a:rPr lang="en-AU" i="1" dirty="0"/>
              <a:t>d</a:t>
            </a:r>
            <a:r>
              <a:rPr lang="en-AU" dirty="0"/>
              <a:t> = .64, </a:t>
            </a:r>
            <a:r>
              <a:rPr lang="en-AU" i="1" dirty="0"/>
              <a:t>L</a:t>
            </a:r>
            <a:r>
              <a:rPr lang="en-AU" dirty="0"/>
              <a:t> = 3.06 steps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Small-World properties of </a:t>
            </a:r>
            <a:r>
              <a:rPr lang="en-AU" dirty="0" err="1">
                <a:solidFill>
                  <a:schemeClr val="accent4"/>
                </a:solidFill>
              </a:rPr>
              <a:t>G</a:t>
            </a:r>
            <a:r>
              <a:rPr lang="en-AU" baseline="-25000" dirty="0" err="1">
                <a:solidFill>
                  <a:schemeClr val="accent4"/>
                </a:solidFill>
              </a:rPr>
              <a:t>123</a:t>
            </a:r>
            <a:endParaRPr lang="en-AU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AU" dirty="0"/>
              <a:t>Strong interconnected regions</a:t>
            </a:r>
          </a:p>
          <a:p>
            <a:r>
              <a:rPr lang="en-AU" dirty="0"/>
              <a:t>(</a:t>
            </a:r>
            <a:r>
              <a:rPr lang="en-AU" i="1" dirty="0"/>
              <a:t>CC</a:t>
            </a:r>
            <a:r>
              <a:rPr lang="en-AU" dirty="0"/>
              <a:t> = .331 vs </a:t>
            </a:r>
            <a:r>
              <a:rPr lang="en-AU" i="1" dirty="0" err="1"/>
              <a:t>CC</a:t>
            </a:r>
            <a:r>
              <a:rPr lang="en-AU" baseline="-25000" dirty="0" err="1"/>
              <a:t>rand</a:t>
            </a:r>
            <a:r>
              <a:rPr lang="en-AU" baseline="-25000" dirty="0"/>
              <a:t> </a:t>
            </a:r>
            <a:r>
              <a:rPr lang="en-AU" dirty="0"/>
              <a:t>=.045)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A7E2B86-6D74-461A-9B4F-FC3713FC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7873" y="1312606"/>
            <a:ext cx="3406062" cy="46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C41A-FFA8-426E-B3B4-2EDE1F76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9645"/>
            <a:ext cx="7886700" cy="678579"/>
          </a:xfrm>
        </p:spPr>
        <p:txBody>
          <a:bodyPr/>
          <a:lstStyle/>
          <a:p>
            <a:r>
              <a:rPr lang="en-AU" dirty="0"/>
              <a:t>Applications to language disorders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5962DF-0C11-4CED-AE2F-849946F9C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88613"/>
            <a:ext cx="9144000" cy="5538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CA4962-2BAF-428B-B5E7-11CE8AA1337A}"/>
              </a:ext>
            </a:extLst>
          </p:cNvPr>
          <p:cNvSpPr/>
          <p:nvPr/>
        </p:nvSpPr>
        <p:spPr>
          <a:xfrm>
            <a:off x="4855647" y="6406703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C0C0C0"/>
                </a:solidFill>
                <a:latin typeface="Source Sans Pro" panose="020B0503030403020204" pitchFamily="34" charset="0"/>
              </a:rPr>
              <a:t>De Deyne, </a:t>
            </a:r>
            <a:r>
              <a:rPr lang="fr-FR" i="1" dirty="0" err="1">
                <a:solidFill>
                  <a:srgbClr val="C0C0C0"/>
                </a:solidFill>
                <a:latin typeface="Source Sans Pro" panose="020B0503030403020204" pitchFamily="34" charset="0"/>
              </a:rPr>
              <a:t>Elvevåg</a:t>
            </a:r>
            <a:r>
              <a:rPr lang="fr-FR" i="1" dirty="0">
                <a:solidFill>
                  <a:srgbClr val="C0C0C0"/>
                </a:solidFill>
                <a:latin typeface="Source Sans Pro" panose="020B0503030403020204" pitchFamily="34" charset="0"/>
              </a:rPr>
              <a:t>, Hui, Poon, &amp; Chen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"/>
    </mc:Choice>
    <mc:Fallback xmlns="">
      <p:transition spd="slow" advTm="6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457A-DCBF-480A-BDCF-ED292D0A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8062912" cy="2852737"/>
          </a:xfrm>
        </p:spPr>
        <p:txBody>
          <a:bodyPr/>
          <a:lstStyle/>
          <a:p>
            <a:r>
              <a:rPr lang="en-AU" dirty="0"/>
              <a:t>Connecting Micro, </a:t>
            </a:r>
            <a:r>
              <a:rPr lang="en-AU" dirty="0" err="1"/>
              <a:t>Meso</a:t>
            </a:r>
            <a:r>
              <a:rPr lang="en-AU" dirty="0"/>
              <a:t> &amp; Macro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8E7C1-E66A-4604-A996-E8CF44368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1. The case of assortative mixing</a:t>
            </a:r>
          </a:p>
        </p:txBody>
      </p:sp>
    </p:spTree>
    <p:extLst>
      <p:ext uri="{BB962C8B-B14F-4D97-AF65-F5344CB8AC3E}">
        <p14:creationId xmlns:p14="http://schemas.microsoft.com/office/powerpoint/2010/main" val="62863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3138-3ABB-43DD-A5C2-792B5D2D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Node Assortativity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BBC5-82CF-4D2B-8B72-5DE2CBAD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085"/>
            <a:ext cx="4906649" cy="213169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dirty="0">
                <a:solidFill>
                  <a:schemeClr val="accent4"/>
                </a:solidFill>
              </a:rPr>
              <a:t>Assortative mixing</a:t>
            </a:r>
          </a:p>
          <a:p>
            <a:pPr marL="0" indent="0" fontAlgn="base">
              <a:buNone/>
            </a:pPr>
            <a:r>
              <a:rPr lang="en-AU" sz="2000" dirty="0"/>
              <a:t>“Likes like </a:t>
            </a:r>
            <a:r>
              <a:rPr lang="en-AU" sz="2000" dirty="0" err="1"/>
              <a:t>like</a:t>
            </a:r>
            <a:r>
              <a:rPr lang="en-AU" sz="2000" dirty="0"/>
              <a:t>”</a:t>
            </a:r>
          </a:p>
          <a:p>
            <a:pPr fontAlgn="base"/>
            <a:r>
              <a:rPr lang="en-AU" sz="2000" dirty="0"/>
              <a:t>Age, race in social networks</a:t>
            </a:r>
          </a:p>
          <a:p>
            <a:pPr fontAlgn="base"/>
            <a:r>
              <a:rPr lang="en-AU" sz="2000" dirty="0"/>
              <a:t>Measure ≈ correlation coef.</a:t>
            </a:r>
          </a:p>
          <a:p>
            <a:pPr fontAlgn="base"/>
            <a:r>
              <a:rPr lang="en-AU" sz="2000" dirty="0"/>
              <a:t>Different from bias</a:t>
            </a:r>
          </a:p>
          <a:p>
            <a:pPr fontAlgn="base"/>
            <a:endParaRPr lang="en-AU" dirty="0"/>
          </a:p>
          <a:p>
            <a:pPr marL="0" indent="0" fontAlgn="base">
              <a:buNone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2A62F-2179-4B89-B4D6-5A695394815A}"/>
              </a:ext>
            </a:extLst>
          </p:cNvPr>
          <p:cNvSpPr txBox="1"/>
          <p:nvPr/>
        </p:nvSpPr>
        <p:spPr>
          <a:xfrm>
            <a:off x="689212" y="4383711"/>
            <a:ext cx="35279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AU" sz="2000" dirty="0">
                <a:solidFill>
                  <a:schemeClr val="accent4"/>
                </a:solidFill>
              </a:rPr>
              <a:t>Discrete lexical covariates</a:t>
            </a:r>
          </a:p>
          <a:p>
            <a:pPr fontAlgn="base"/>
            <a:r>
              <a:rPr lang="en-AU" dirty="0"/>
              <a:t>POS: Noun, Verb, </a:t>
            </a:r>
            <a:r>
              <a:rPr lang="en-AU" dirty="0" err="1"/>
              <a:t>Adj</a:t>
            </a:r>
            <a:endParaRPr lang="en-AU" dirty="0"/>
          </a:p>
          <a:p>
            <a:pPr fontAlgn="base"/>
            <a:r>
              <a:rPr lang="en-AU" dirty="0"/>
              <a:t>Assortative: paradigmatic</a:t>
            </a:r>
          </a:p>
          <a:p>
            <a:pPr fontAlgn="base"/>
            <a:r>
              <a:rPr lang="en-AU" dirty="0" err="1"/>
              <a:t>Disassortative</a:t>
            </a:r>
            <a:r>
              <a:rPr lang="en-AU" dirty="0"/>
              <a:t>: syntagmatic</a:t>
            </a: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8AFD0-6042-4A2F-B7B9-62D81E410DEC}"/>
              </a:ext>
            </a:extLst>
          </p:cNvPr>
          <p:cNvSpPr txBox="1"/>
          <p:nvPr/>
        </p:nvSpPr>
        <p:spPr>
          <a:xfrm>
            <a:off x="3855493" y="4383711"/>
            <a:ext cx="4734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AU" sz="2000" dirty="0">
                <a:solidFill>
                  <a:schemeClr val="accent4"/>
                </a:solidFill>
              </a:rPr>
              <a:t>Scalar lexical covariates</a:t>
            </a:r>
          </a:p>
          <a:p>
            <a:r>
              <a:rPr lang="en-AU" i="1" dirty="0"/>
              <a:t>Psycho-affective</a:t>
            </a:r>
            <a:r>
              <a:rPr lang="en-AU" dirty="0"/>
              <a:t>: Valence, Arousal, Dominance</a:t>
            </a:r>
          </a:p>
          <a:p>
            <a:r>
              <a:rPr lang="en-AU" i="1" dirty="0"/>
              <a:t>Semantic</a:t>
            </a:r>
            <a:r>
              <a:rPr lang="en-AU" dirty="0"/>
              <a:t>: Concreteness, Age-of-Acquisition</a:t>
            </a:r>
          </a:p>
          <a:p>
            <a:r>
              <a:rPr lang="en-AU" i="1" dirty="0"/>
              <a:t>Distributional</a:t>
            </a:r>
            <a:r>
              <a:rPr lang="en-AU" dirty="0"/>
              <a:t>: Word Frequency, Contextual Diversity</a:t>
            </a:r>
          </a:p>
          <a:p>
            <a:endParaRPr lang="en-AU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DDD1A3-16EA-451B-B237-C91F7D62F883}"/>
              </a:ext>
            </a:extLst>
          </p:cNvPr>
          <p:cNvGrpSpPr/>
          <p:nvPr/>
        </p:nvGrpSpPr>
        <p:grpSpPr>
          <a:xfrm rot="560577">
            <a:off x="5220471" y="1208869"/>
            <a:ext cx="2326313" cy="1741139"/>
            <a:chOff x="5588331" y="1203796"/>
            <a:chExt cx="2661313" cy="199187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BFC414F-30B5-4AB6-8D95-6F1FBF31D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185" y="2177588"/>
              <a:ext cx="955802" cy="35643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7E4039-F6EA-41F1-9C5E-F7F49BC094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9987" y="2180230"/>
              <a:ext cx="809767" cy="27977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B90360-F396-415C-8FB0-7BE5D28F1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6421" y="1343685"/>
              <a:ext cx="810904" cy="110940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0D0EB8-D1BC-42CF-919F-3EE6F81DD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6461" y="1356195"/>
              <a:ext cx="15955" cy="81798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7F784B-7067-4080-94B6-07FB24BFE6CD}"/>
                </a:ext>
              </a:extLst>
            </p:cNvPr>
            <p:cNvCxnSpPr>
              <a:cxnSpLocks/>
              <a:endCxn id="8" idx="4"/>
            </p:cNvCxnSpPr>
            <p:nvPr/>
          </p:nvCxnSpPr>
          <p:spPr>
            <a:xfrm flipV="1">
              <a:off x="5728220" y="1483575"/>
              <a:ext cx="1" cy="156790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CB6DCD7-35DE-47C3-B65F-9C8D2CAF0B6A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6424651" y="1354364"/>
              <a:ext cx="892784" cy="10809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BFBF0F-CD64-4DF9-84CF-922AC63690BD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6537957" y="1348117"/>
              <a:ext cx="762030" cy="40988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3FC1A5-C5A2-4362-836B-D7CC1AA1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0621" y="1356196"/>
              <a:ext cx="145725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C5A44A5-E840-41B5-8774-C958E7DB1C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8220" y="1330361"/>
              <a:ext cx="710820" cy="5247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4BFCA5D-0A84-468B-962C-4FAB5BF2D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6394" y="1354362"/>
              <a:ext cx="572994" cy="11268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903063-9169-4AAF-AA3A-38DC08F04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51" y="1845622"/>
              <a:ext cx="139889" cy="63046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60EA41-CF41-4239-AFA5-DBBCFFE56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5507" y="2167506"/>
              <a:ext cx="443106" cy="88397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53EBDD4-01F4-4819-A9E5-E89538CC8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496" y="2470844"/>
              <a:ext cx="427212" cy="58063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D76852-581B-4B31-8238-8248363B1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2886" y="3059557"/>
              <a:ext cx="832194" cy="996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6E50DFA-F8ED-44C4-82C4-2E4389C81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082" y="3051478"/>
              <a:ext cx="1130490" cy="807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7B58025-FEEF-4E70-AA77-C006AC5D3452}"/>
                </a:ext>
              </a:extLst>
            </p:cNvPr>
            <p:cNvCxnSpPr>
              <a:cxnSpLocks/>
            </p:cNvCxnSpPr>
            <p:nvPr/>
          </p:nvCxnSpPr>
          <p:spPr>
            <a:xfrm>
              <a:off x="7299987" y="2183463"/>
              <a:ext cx="386474" cy="86801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B6CA50D-0E52-4A68-AB26-EF554B90F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5189" y="2534250"/>
              <a:ext cx="522384" cy="5253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57CF98-6D0F-48F6-8F51-C01441ED20FC}"/>
                </a:ext>
              </a:extLst>
            </p:cNvPr>
            <p:cNvSpPr/>
            <p:nvPr/>
          </p:nvSpPr>
          <p:spPr>
            <a:xfrm>
              <a:off x="5588331" y="1203796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2A1BD4-C9DC-4FAF-ACC6-C4269FBF2EA9}"/>
                </a:ext>
              </a:extLst>
            </p:cNvPr>
            <p:cNvSpPr/>
            <p:nvPr/>
          </p:nvSpPr>
          <p:spPr>
            <a:xfrm>
              <a:off x="5588331" y="2915888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CDFFC8-48DD-446D-968B-C6F026368264}"/>
                </a:ext>
              </a:extLst>
            </p:cNvPr>
            <p:cNvSpPr/>
            <p:nvPr/>
          </p:nvSpPr>
          <p:spPr>
            <a:xfrm>
              <a:off x="6299151" y="1717030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A94D9A-0C2C-43DA-B7D1-5BEF543DC85E}"/>
                </a:ext>
              </a:extLst>
            </p:cNvPr>
            <p:cNvSpPr/>
            <p:nvPr/>
          </p:nvSpPr>
          <p:spPr>
            <a:xfrm>
              <a:off x="6185845" y="2394361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DD811E-D309-4206-B766-5AA8CDE38F0A}"/>
                </a:ext>
              </a:extLst>
            </p:cNvPr>
            <p:cNvSpPr/>
            <p:nvPr/>
          </p:nvSpPr>
          <p:spPr>
            <a:xfrm>
              <a:off x="7160098" y="2040340"/>
              <a:ext cx="279779" cy="27977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DBA8D8-1383-43BC-A86D-989410D553BA}"/>
                </a:ext>
              </a:extLst>
            </p:cNvPr>
            <p:cNvSpPr/>
            <p:nvPr/>
          </p:nvSpPr>
          <p:spPr>
            <a:xfrm>
              <a:off x="6717683" y="2911589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4C6FAC-70FA-4E16-8DC9-200C01EC2D58}"/>
                </a:ext>
              </a:extLst>
            </p:cNvPr>
            <p:cNvSpPr/>
            <p:nvPr/>
          </p:nvSpPr>
          <p:spPr>
            <a:xfrm>
              <a:off x="7969865" y="2320119"/>
              <a:ext cx="279779" cy="27977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9FCF3C-FEFF-440A-BE7A-E81ACFFA4AD1}"/>
                </a:ext>
              </a:extLst>
            </p:cNvPr>
            <p:cNvSpPr/>
            <p:nvPr/>
          </p:nvSpPr>
          <p:spPr>
            <a:xfrm>
              <a:off x="7546572" y="2911590"/>
              <a:ext cx="279779" cy="27977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3BDB4D-A52F-42E9-9545-4B6B72439E46}"/>
                </a:ext>
              </a:extLst>
            </p:cNvPr>
            <p:cNvSpPr/>
            <p:nvPr/>
          </p:nvSpPr>
          <p:spPr>
            <a:xfrm>
              <a:off x="7160098" y="1221550"/>
              <a:ext cx="279779" cy="27977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A0D9407-F057-43EE-A96A-AEBCC46EED73}"/>
              </a:ext>
            </a:extLst>
          </p:cNvPr>
          <p:cNvSpPr txBox="1"/>
          <p:nvPr/>
        </p:nvSpPr>
        <p:spPr>
          <a:xfrm>
            <a:off x="689212" y="3792699"/>
            <a:ext cx="80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word properties determine the presence of an associative link?</a:t>
            </a:r>
          </a:p>
        </p:txBody>
      </p:sp>
    </p:spTree>
    <p:extLst>
      <p:ext uri="{BB962C8B-B14F-4D97-AF65-F5344CB8AC3E}">
        <p14:creationId xmlns:p14="http://schemas.microsoft.com/office/powerpoint/2010/main" val="305994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83C9-188D-417B-B055-1E2757F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Local Assortativity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A26B06-CBF6-4E99-B9F7-52DAE4986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020300"/>
            <a:ext cx="7886700" cy="43970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9AB97-19F1-4749-B275-05D8724DC7A5}"/>
              </a:ext>
            </a:extLst>
          </p:cNvPr>
          <p:cNvSpPr txBox="1"/>
          <p:nvPr/>
        </p:nvSpPr>
        <p:spPr>
          <a:xfrm>
            <a:off x="628650" y="1312606"/>
            <a:ext cx="580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what degree do cues and responses exhibit assortativity?</a:t>
            </a:r>
          </a:p>
        </p:txBody>
      </p:sp>
    </p:spTree>
    <p:extLst>
      <p:ext uri="{BB962C8B-B14F-4D97-AF65-F5344CB8AC3E}">
        <p14:creationId xmlns:p14="http://schemas.microsoft.com/office/powerpoint/2010/main" val="15142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7A78-21D0-490E-AF52-74EE0271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Macroscopic Assortative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8623C-14DF-413A-B5CE-796D07190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9" y="1637728"/>
            <a:ext cx="8553201" cy="4440482"/>
          </a:xfrm>
        </p:spPr>
      </p:pic>
    </p:spTree>
    <p:extLst>
      <p:ext uri="{BB962C8B-B14F-4D97-AF65-F5344CB8AC3E}">
        <p14:creationId xmlns:p14="http://schemas.microsoft.com/office/powerpoint/2010/main" val="281962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D984-006F-4615-AC58-1118CE9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9F1F"/>
                </a:solidFill>
              </a:rPr>
              <a:t>Implications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666-25FF-4CD7-8FD6-6791BECBA4FD}"/>
              </a:ext>
            </a:extLst>
          </p:cNvPr>
          <p:cNvSpPr txBox="1"/>
          <p:nvPr/>
        </p:nvSpPr>
        <p:spPr>
          <a:xfrm>
            <a:off x="628650" y="1452724"/>
            <a:ext cx="7526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000" dirty="0"/>
              <a:t>Local assortativity determines a graph’s global structure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Global emergent pattern suggests two main organising factors: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Valence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Concreteness (</a:t>
            </a:r>
            <a:r>
              <a:rPr lang="en-AU" sz="2000" dirty="0" err="1"/>
              <a:t>cf</a:t>
            </a:r>
            <a:r>
              <a:rPr lang="en-AU" sz="2000" dirty="0"/>
              <a:t> </a:t>
            </a:r>
            <a:r>
              <a:rPr lang="en-AU" sz="2000" dirty="0" err="1"/>
              <a:t>PCA</a:t>
            </a:r>
            <a:r>
              <a:rPr lang="en-AU" sz="2000" dirty="0"/>
              <a:t>-weights)</a:t>
            </a:r>
          </a:p>
          <a:p>
            <a:pPr marL="457200" indent="-457200">
              <a:buFont typeface="+mj-lt"/>
              <a:buAutoNum type="arabicPeriod" startAt="3"/>
            </a:pPr>
            <a:endParaRPr lang="en-AU" sz="2000" dirty="0"/>
          </a:p>
          <a:p>
            <a:pPr marL="457200" indent="-457200">
              <a:buFont typeface="+mj-lt"/>
              <a:buAutoNum type="arabicPeriod" startAt="3"/>
            </a:pPr>
            <a:r>
              <a:rPr lang="en-AU" sz="2000" dirty="0"/>
              <a:t>Extends </a:t>
            </a:r>
            <a:r>
              <a:rPr lang="en-AU" sz="2000" dirty="0" err="1"/>
              <a:t>Osgoods</a:t>
            </a:r>
            <a:r>
              <a:rPr lang="en-AU" sz="2000" dirty="0"/>
              <a:t>’ findings for nouns to entire lexicon</a:t>
            </a:r>
          </a:p>
          <a:p>
            <a:pPr marL="457200" indent="-457200">
              <a:buAutoNum type="arabicPeriod" startAt="3"/>
            </a:pPr>
            <a:endParaRPr lang="en-AU" sz="2000" dirty="0"/>
          </a:p>
          <a:p>
            <a:pPr marL="457200" indent="-457200">
              <a:buAutoNum type="arabicPeriod" startAt="3"/>
            </a:pPr>
            <a:r>
              <a:rPr lang="en-AU" sz="2000" u="sng" dirty="0"/>
              <a:t>Issue of scale</a:t>
            </a:r>
            <a:r>
              <a:rPr lang="en-AU" sz="2000" dirty="0"/>
              <a:t>:  including all words (not just emotive ones) shows novel contribution of concreteness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endParaRPr lang="en-A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82B35-2F85-4763-AFFE-B880B8D2711A}"/>
              </a:ext>
            </a:extLst>
          </p:cNvPr>
          <p:cNvSpPr txBox="1"/>
          <p:nvPr/>
        </p:nvSpPr>
        <p:spPr>
          <a:xfrm>
            <a:off x="3752502" y="6240417"/>
            <a:ext cx="5135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>
                <a:solidFill>
                  <a:schemeClr val="accent3"/>
                </a:solidFill>
              </a:rPr>
              <a:t>Van Rensbergen, Storms &amp; De Deyne, 2016</a:t>
            </a:r>
            <a:br>
              <a:rPr lang="en-AU" sz="1400" dirty="0">
                <a:solidFill>
                  <a:schemeClr val="accent3"/>
                </a:solidFill>
              </a:rPr>
            </a:br>
            <a:r>
              <a:rPr lang="en-AU" sz="1400" dirty="0">
                <a:solidFill>
                  <a:schemeClr val="accent3"/>
                </a:solidFill>
              </a:rPr>
              <a:t>De Deyne, Navarro &amp; Perfors, in preparation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6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457A-DCBF-480A-BDCF-ED292D0A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44"/>
            <a:ext cx="8015145" cy="2370938"/>
          </a:xfrm>
        </p:spPr>
        <p:txBody>
          <a:bodyPr/>
          <a:lstStyle/>
          <a:p>
            <a:r>
              <a:rPr lang="en-AU" dirty="0"/>
              <a:t>Connecting Micro, </a:t>
            </a:r>
            <a:r>
              <a:rPr lang="en-AU" dirty="0" err="1"/>
              <a:t>Meso</a:t>
            </a:r>
            <a:r>
              <a:rPr lang="en-AU" dirty="0"/>
              <a:t> &amp; Macro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8E7C1-E66A-4604-A996-E8CF44368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2. Local and Global Similarity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6F885B4-B846-4E94-8CA2-771F6C6E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223" y="4305868"/>
            <a:ext cx="2943200" cy="21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196F-62B7-40FD-A96C-CAD01C3B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16" y="177508"/>
            <a:ext cx="7886700" cy="730503"/>
          </a:xfrm>
        </p:spPr>
        <p:txBody>
          <a:bodyPr>
            <a:normAutofit/>
          </a:bodyPr>
          <a:lstStyle/>
          <a:p>
            <a:pPr algn="r"/>
            <a:r>
              <a:rPr lang="en-AU" sz="4000" b="1" dirty="0"/>
              <a:t>Language Networks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69A68F-1A63-46E2-ADBC-0925554B374E}"/>
              </a:ext>
            </a:extLst>
          </p:cNvPr>
          <p:cNvGrpSpPr/>
          <p:nvPr/>
        </p:nvGrpSpPr>
        <p:grpSpPr>
          <a:xfrm>
            <a:off x="5605374" y="1171659"/>
            <a:ext cx="2998358" cy="4416126"/>
            <a:chOff x="5605374" y="1171659"/>
            <a:chExt cx="2998358" cy="44161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D798B77-0E97-439E-86C0-D47D4B86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5374" y="1171659"/>
              <a:ext cx="2998358" cy="39399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5011DF-CD2B-4FCC-BFD2-33D141E5F7B4}"/>
                </a:ext>
              </a:extLst>
            </p:cNvPr>
            <p:cNvSpPr txBox="1"/>
            <p:nvPr/>
          </p:nvSpPr>
          <p:spPr>
            <a:xfrm>
              <a:off x="6507389" y="5187675"/>
              <a:ext cx="1147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Semantic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4679D-7FD1-4A57-A31B-69CAB48BFCE6}"/>
              </a:ext>
            </a:extLst>
          </p:cNvPr>
          <p:cNvGrpSpPr/>
          <p:nvPr/>
        </p:nvGrpSpPr>
        <p:grpSpPr>
          <a:xfrm>
            <a:off x="709956" y="4107166"/>
            <a:ext cx="4110467" cy="2626132"/>
            <a:chOff x="709956" y="4107166"/>
            <a:chExt cx="4110467" cy="26261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9409AE-8397-4FC9-A613-B6BF57FA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56" y="4107166"/>
              <a:ext cx="4110467" cy="26261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4D1BC4-76F4-4560-A017-2223FCE6EDC1}"/>
                </a:ext>
              </a:extLst>
            </p:cNvPr>
            <p:cNvSpPr txBox="1"/>
            <p:nvPr/>
          </p:nvSpPr>
          <p:spPr>
            <a:xfrm>
              <a:off x="2765189" y="6227577"/>
              <a:ext cx="15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Phonological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617DF-1F08-41A1-9E24-9A2A643F8A5D}"/>
              </a:ext>
            </a:extLst>
          </p:cNvPr>
          <p:cNvGrpSpPr/>
          <p:nvPr/>
        </p:nvGrpSpPr>
        <p:grpSpPr>
          <a:xfrm>
            <a:off x="110674" y="230313"/>
            <a:ext cx="4576871" cy="3716913"/>
            <a:chOff x="110674" y="230313"/>
            <a:chExt cx="4576871" cy="37169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7C1EF5-A502-4A31-8882-6077A444C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939" y="230313"/>
              <a:ext cx="3484606" cy="37169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525DC0-B533-4217-ABA1-A837F6D73DB5}"/>
                </a:ext>
              </a:extLst>
            </p:cNvPr>
            <p:cNvSpPr txBox="1"/>
            <p:nvPr/>
          </p:nvSpPr>
          <p:spPr>
            <a:xfrm>
              <a:off x="110674" y="3170325"/>
              <a:ext cx="169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Co-occurrence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3F774-CEE0-4490-9332-CCB732C65F02}"/>
              </a:ext>
            </a:extLst>
          </p:cNvPr>
          <p:cNvGrpSpPr/>
          <p:nvPr/>
        </p:nvGrpSpPr>
        <p:grpSpPr>
          <a:xfrm>
            <a:off x="5222869" y="5928550"/>
            <a:ext cx="3698707" cy="751942"/>
            <a:chOff x="5222869" y="5928550"/>
            <a:chExt cx="3698707" cy="751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D474C-4B4E-46E6-932E-3424E47D8711}"/>
                </a:ext>
              </a:extLst>
            </p:cNvPr>
            <p:cNvSpPr txBox="1"/>
            <p:nvPr/>
          </p:nvSpPr>
          <p:spPr>
            <a:xfrm>
              <a:off x="5435686" y="5981356"/>
              <a:ext cx="3282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Structure can be studied </a:t>
              </a:r>
              <a:br>
                <a:rPr lang="en-AU" dirty="0"/>
              </a:br>
              <a:r>
                <a:rPr lang="en-AU" i="1" dirty="0"/>
                <a:t>simultaneously</a:t>
              </a:r>
              <a:r>
                <a:rPr lang="en-AU" dirty="0"/>
                <a:t> at different levels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979FC9-6486-46B0-94D5-25B86E3C08EC}"/>
                </a:ext>
              </a:extLst>
            </p:cNvPr>
            <p:cNvSpPr/>
            <p:nvPr/>
          </p:nvSpPr>
          <p:spPr>
            <a:xfrm>
              <a:off x="5222869" y="5928550"/>
              <a:ext cx="3698707" cy="751942"/>
            </a:xfrm>
            <a:prstGeom prst="rect">
              <a:avLst/>
            </a:prstGeom>
            <a:noFill/>
            <a:ln>
              <a:solidFill>
                <a:srgbClr val="FF8B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822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Spreading activation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3006731"/>
            <a:ext cx="2995339" cy="1661648"/>
          </a:xfrm>
        </p:spPr>
      </p:pic>
      <p:sp>
        <p:nvSpPr>
          <p:cNvPr id="3" name="Rectangle 2"/>
          <p:cNvSpPr/>
          <p:nvPr/>
        </p:nvSpPr>
        <p:spPr>
          <a:xfrm>
            <a:off x="481168" y="1742496"/>
            <a:ext cx="38714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4"/>
                </a:solidFill>
              </a:rPr>
              <a:t>Local Similarity Measure</a:t>
            </a:r>
          </a:p>
          <a:p>
            <a:r>
              <a:rPr lang="en-AU" sz="1500" dirty="0"/>
              <a:t>Neighbour distributional overlap</a:t>
            </a:r>
          </a:p>
          <a:p>
            <a:r>
              <a:rPr lang="en-AU" sz="1500" dirty="0"/>
              <a:t>Cosine: Degree of sharing immediate neighbours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1745" y="1742496"/>
            <a:ext cx="4976166" cy="4668098"/>
            <a:chOff x="4121745" y="1742496"/>
            <a:chExt cx="4976166" cy="4668098"/>
          </a:xfrm>
        </p:grpSpPr>
        <p:sp>
          <p:nvSpPr>
            <p:cNvPr id="6" name="Rectangle 5"/>
            <p:cNvSpPr/>
            <p:nvPr/>
          </p:nvSpPr>
          <p:spPr>
            <a:xfrm>
              <a:off x="4297311" y="1742496"/>
              <a:ext cx="4800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b="1" dirty="0">
                  <a:solidFill>
                    <a:schemeClr val="accent4"/>
                  </a:solidFill>
                </a:rPr>
                <a:t>Graph-based global similarity</a:t>
              </a:r>
            </a:p>
            <a:p>
              <a:r>
                <a:rPr lang="en-AU" sz="1500" dirty="0"/>
                <a:t>Random walk based measure similar to </a:t>
              </a:r>
              <a:r>
                <a:rPr lang="en-AU" sz="1500" b="1" dirty="0"/>
                <a:t>Katz Index</a:t>
              </a:r>
            </a:p>
            <a:p>
              <a:r>
                <a:rPr lang="en-AU" sz="1500" dirty="0"/>
                <a:t>Similar nodes share neighbours that are also similar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21745" y="5856596"/>
              <a:ext cx="484484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500" dirty="0"/>
                <a:t>α </a:t>
              </a:r>
              <a:r>
                <a:rPr lang="en-AU" sz="1500" dirty="0"/>
                <a:t>determines contribution of short over longer paths</a:t>
              </a:r>
            </a:p>
            <a:p>
              <a:r>
                <a:rPr lang="en-AU" sz="1500" dirty="0">
                  <a:sym typeface="Wingdings" panose="05000000000000000000" pitchFamily="2" charset="2"/>
                </a:rPr>
                <a:t> l</a:t>
              </a:r>
              <a:r>
                <a:rPr lang="en-AU" sz="1500" dirty="0"/>
                <a:t>imits spread of 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222666" y="3933445"/>
                  <a:ext cx="1069202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𝑟𝑤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666" y="3933445"/>
                  <a:ext cx="1069202" cy="303673"/>
                </a:xfrm>
                <a:prstGeom prst="rect">
                  <a:avLst/>
                </a:prstGeom>
                <a:blipFill>
                  <a:blip r:embed="rId5"/>
                  <a:stretch>
                    <a:fillRect l="-5143" r="-4000" b="-28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20209" y="4774402"/>
                  <a:ext cx="2327176" cy="309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𝑟𝑤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b>
                        </m:s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09" y="4774402"/>
                  <a:ext cx="2327176" cy="309187"/>
                </a:xfrm>
                <a:prstGeom prst="rect">
                  <a:avLst/>
                </a:prstGeom>
                <a:blipFill>
                  <a:blip r:embed="rId6"/>
                  <a:stretch>
                    <a:fillRect l="-1832" r="-1832" b="-2745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220209" y="4367163"/>
                  <a:ext cx="1638782" cy="303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𝑟𝑤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09" y="4367163"/>
                  <a:ext cx="1638782" cy="303673"/>
                </a:xfrm>
                <a:prstGeom prst="rect">
                  <a:avLst/>
                </a:prstGeom>
                <a:blipFill>
                  <a:blip r:embed="rId7"/>
                  <a:stretch>
                    <a:fillRect l="-2602" r="-2602" b="-28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220209" y="5083589"/>
                  <a:ext cx="2867067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𝑙𝑖𝑚𝑖𝑡</m:t>
                        </m:r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AU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 </m:t>
                            </m:r>
                          </m:sub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09" y="5083589"/>
                  <a:ext cx="2867067" cy="7555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4297311" y="2896060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b="1" dirty="0">
                  <a:solidFill>
                    <a:schemeClr val="accent4"/>
                  </a:solidFill>
                </a:rPr>
                <a:t>Procedure</a:t>
              </a:r>
              <a:endParaRPr lang="en-AU" sz="1600" b="1" dirty="0">
                <a:solidFill>
                  <a:schemeClr val="accent4"/>
                </a:solidFill>
              </a:endParaRPr>
            </a:p>
            <a:p>
              <a:r>
                <a:rPr lang="en-AU" dirty="0"/>
                <a:t>G converted to a row-normalized transition 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905461" y="5522225"/>
                <a:ext cx="6192076" cy="553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AU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0,</m:t>
                          </m:r>
                          <m:func>
                            <m:funcPr>
                              <m:ctrlPr>
                                <a:rPr lang="en-AU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A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600" i="1">
                                          <a:latin typeface="Cambria Math" panose="02040503050406030204" pitchFamily="18" charset="0"/>
                                        </a:rPr>
                                        <m:t>𝑟𝑒𝑠𝑝</m:t>
                                      </m:r>
                                    </m:e>
                                    <m:e>
                                      <m:r>
                                        <a:rPr lang="en-AU" sz="1600" i="1">
                                          <a:latin typeface="Cambria Math" panose="02040503050406030204" pitchFamily="18" charset="0"/>
                                        </a:rPr>
                                        <m:t>𝑐𝑢𝑒</m:t>
                                      </m:r>
                                    </m:e>
                                  </m:d>
                                  <m:r>
                                    <a:rPr lang="en-AU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𝑟𝑒𝑠𝑝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AU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5461" y="5522225"/>
                <a:ext cx="6192076" cy="5532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9468" y="5075615"/>
            <a:ext cx="261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1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24"/>
    </mc:Choice>
    <mc:Fallback xmlns="">
      <p:transition spd="slow" advTm="11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F490-E6D4-4BA8-91B0-91D7C786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44" y="228769"/>
            <a:ext cx="7886700" cy="610099"/>
          </a:xfrm>
        </p:spPr>
        <p:txBody>
          <a:bodyPr/>
          <a:lstStyle/>
          <a:p>
            <a:r>
              <a:rPr lang="en-AU" dirty="0"/>
              <a:t>Paradigmatic NN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FA472-9E00-4344-B431-CED975AB7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1377" y="369445"/>
            <a:ext cx="5476693" cy="3600000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FED00E3-E372-4E5E-AA99-6A4C19A3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4472" y="1702451"/>
            <a:ext cx="5476693" cy="3600000"/>
          </a:xfr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552FB02-1BF5-4178-8AC8-B957CB480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8683" y="3104111"/>
            <a:ext cx="5476693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BEDE4-485B-4AC7-9D8B-66B7C10A79FB}"/>
              </a:ext>
            </a:extLst>
          </p:cNvPr>
          <p:cNvSpPr txBox="1"/>
          <p:nvPr/>
        </p:nvSpPr>
        <p:spPr>
          <a:xfrm>
            <a:off x="5635102" y="6475342"/>
            <a:ext cx="3508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De Deyne, S., Navarro, D., &amp; Perfors, A. (2018)</a:t>
            </a:r>
            <a:endParaRPr lang="en-AU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D8904-5569-42F1-8575-05A5DB06439F}"/>
              </a:ext>
            </a:extLst>
          </p:cNvPr>
          <p:cNvSpPr txBox="1"/>
          <p:nvPr/>
        </p:nvSpPr>
        <p:spPr>
          <a:xfrm>
            <a:off x="5211192" y="676744"/>
            <a:ext cx="33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How similar is EAGLE to CANARY?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AF90C-D4E9-422B-9DDF-F8C228F98336}"/>
              </a:ext>
            </a:extLst>
          </p:cNvPr>
          <p:cNvSpPr txBox="1"/>
          <p:nvPr/>
        </p:nvSpPr>
        <p:spPr>
          <a:xfrm>
            <a:off x="336353" y="5070172"/>
            <a:ext cx="408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Local similarity: only one shared </a:t>
            </a:r>
            <a:r>
              <a:rPr lang="en-AU" dirty="0" err="1"/>
              <a:t>neighbor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6E676-E3CE-4DC4-A72E-8FAB7FD1F819}"/>
              </a:ext>
            </a:extLst>
          </p:cNvPr>
          <p:cNvSpPr txBox="1"/>
          <p:nvPr/>
        </p:nvSpPr>
        <p:spPr>
          <a:xfrm>
            <a:off x="1054224" y="6199741"/>
            <a:ext cx="490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Indirect paths of length 2: 8 shared </a:t>
            </a:r>
            <a:r>
              <a:rPr lang="en-AU" dirty="0" err="1"/>
              <a:t>neighbors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49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Spreading activation example II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35570" y="2004417"/>
          <a:ext cx="6072860" cy="39790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18215">
                  <a:extLst>
                    <a:ext uri="{9D8B030D-6E8A-4147-A177-3AD203B41FA5}">
                      <a16:colId xmlns:a16="http://schemas.microsoft.com/office/drawing/2014/main" val="437108778"/>
                    </a:ext>
                  </a:extLst>
                </a:gridCol>
                <a:gridCol w="1518215">
                  <a:extLst>
                    <a:ext uri="{9D8B030D-6E8A-4147-A177-3AD203B41FA5}">
                      <a16:colId xmlns:a16="http://schemas.microsoft.com/office/drawing/2014/main" val="2296449054"/>
                    </a:ext>
                  </a:extLst>
                </a:gridCol>
                <a:gridCol w="1518215">
                  <a:extLst>
                    <a:ext uri="{9D8B030D-6E8A-4147-A177-3AD203B41FA5}">
                      <a16:colId xmlns:a16="http://schemas.microsoft.com/office/drawing/2014/main" val="3463796615"/>
                    </a:ext>
                  </a:extLst>
                </a:gridCol>
                <a:gridCol w="1518215">
                  <a:extLst>
                    <a:ext uri="{9D8B030D-6E8A-4147-A177-3AD203B41FA5}">
                      <a16:colId xmlns:a16="http://schemas.microsoft.com/office/drawing/2014/main" val="2555249366"/>
                    </a:ext>
                  </a:extLst>
                </a:gridCol>
              </a:tblGrid>
              <a:tr h="24785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 </a:t>
                      </a:r>
                      <a:r>
                        <a:rPr lang="el-GR" sz="1600" dirty="0"/>
                        <a:t>α</a:t>
                      </a:r>
                      <a:r>
                        <a:rPr lang="en-AU" sz="1600" dirty="0"/>
                        <a:t> = 0.25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α</a:t>
                      </a:r>
                      <a:r>
                        <a:rPr lang="en-AU" sz="1600" dirty="0"/>
                        <a:t> = 0.50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α</a:t>
                      </a:r>
                      <a:r>
                        <a:rPr lang="en-AU" sz="1600" dirty="0"/>
                        <a:t> = 0.75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α</a:t>
                      </a:r>
                      <a:r>
                        <a:rPr lang="en-AU" sz="1600" dirty="0"/>
                        <a:t> = 0.95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756774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leopard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leopard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leopard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lioness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256916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safari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safari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hyena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hyena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550514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bear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hyena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lioness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cougar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581566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zebra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lioness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safari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leopard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41628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giraffe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zebra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zebra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devour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866591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fox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giraffe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devour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jungle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096414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endParaRPr lang="en-AU" sz="1800" dirty="0"/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devour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pheasant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Jerry can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61277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endParaRPr lang="en-AU" sz="1800" dirty="0"/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pheasant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carnivore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carbine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092893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endParaRPr lang="en-AU" sz="1800" dirty="0"/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carnivore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cougar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pheasant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41837"/>
                  </a:ext>
                </a:extLst>
              </a:tr>
              <a:tr h="270294">
                <a:tc>
                  <a:txBody>
                    <a:bodyPr/>
                    <a:lstStyle/>
                    <a:p>
                      <a:pPr algn="ctr"/>
                      <a:endParaRPr lang="en-AU" sz="1800" dirty="0"/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jaguar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bird of prey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bird of prey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726147"/>
                  </a:ext>
                </a:extLst>
              </a:tr>
              <a:tr h="247854">
                <a:tc>
                  <a:txBody>
                    <a:bodyPr/>
                    <a:lstStyle/>
                    <a:p>
                      <a:pPr algn="ctr"/>
                      <a:r>
                        <a:rPr lang="en-AU" sz="1600" i="1" dirty="0"/>
                        <a:t>D</a:t>
                      </a:r>
                      <a:r>
                        <a:rPr lang="en-AU" sz="1600" dirty="0"/>
                        <a:t> = 0.01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i="1" dirty="0"/>
                        <a:t>D</a:t>
                      </a:r>
                      <a:r>
                        <a:rPr lang="en-AU" sz="1600" dirty="0"/>
                        <a:t> = 0.03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i="1" dirty="0"/>
                        <a:t>D</a:t>
                      </a:r>
                      <a:r>
                        <a:rPr lang="en-AU" sz="1600" dirty="0"/>
                        <a:t> = 0.08</a:t>
                      </a:r>
                    </a:p>
                  </a:txBody>
                  <a:tcPr marL="66552" marR="66552" marT="31173" marB="311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i="1" dirty="0"/>
                        <a:t>D</a:t>
                      </a:r>
                      <a:r>
                        <a:rPr lang="en-AU" sz="1600" dirty="0"/>
                        <a:t> = 0.10</a:t>
                      </a:r>
                    </a:p>
                  </a:txBody>
                  <a:tcPr marL="66552" marR="66552" marT="31173" marB="311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8229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0" y="1334737"/>
            <a:ext cx="70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Example of new paths for </a:t>
            </a:r>
            <a:r>
              <a:rPr lang="en-AU" i="1" dirty="0"/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14593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6"/>
    </mc:Choice>
    <mc:Fallback xmlns="">
      <p:transition spd="slow" advTm="3512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7564"/>
            <a:ext cx="7886700" cy="561121"/>
          </a:xfrm>
        </p:spPr>
        <p:txBody>
          <a:bodyPr>
            <a:normAutofit/>
          </a:bodyPr>
          <a:lstStyle/>
          <a:p>
            <a:r>
              <a:rPr lang="en-AU" dirty="0"/>
              <a:t>Relatedness across the lexicon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5908" y="789352"/>
            <a:ext cx="7635630" cy="615553"/>
            <a:chOff x="765908" y="789352"/>
            <a:chExt cx="7635630" cy="615553"/>
          </a:xfrm>
        </p:grpSpPr>
        <p:sp>
          <p:nvSpPr>
            <p:cNvPr id="6" name="TextBox 5"/>
            <p:cNvSpPr txBox="1"/>
            <p:nvPr/>
          </p:nvSpPr>
          <p:spPr>
            <a:xfrm>
              <a:off x="765908" y="789352"/>
              <a:ext cx="242276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solidFill>
                    <a:schemeClr val="accent4"/>
                  </a:solidFill>
                </a:rPr>
                <a:t>Common categories</a:t>
              </a:r>
            </a:p>
            <a:p>
              <a:r>
                <a:rPr lang="en-AU" sz="1600" dirty="0"/>
                <a:t>fruit, insects, tools, …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8769" y="789352"/>
              <a:ext cx="242276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b="1" dirty="0">
                  <a:solidFill>
                    <a:schemeClr val="accent4"/>
                  </a:solidFill>
                </a:rPr>
                <a:t>Arbitrary concepts</a:t>
              </a:r>
              <a:br>
                <a:rPr lang="en-AU" b="1" dirty="0">
                  <a:solidFill>
                    <a:schemeClr val="accent4"/>
                  </a:solidFill>
                </a:rPr>
              </a:br>
              <a:r>
                <a:rPr lang="en-AU" sz="1600" dirty="0"/>
                <a:t>nouns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1077" y="789352"/>
              <a:ext cx="242276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accent4"/>
                  </a:solidFill>
                </a:rPr>
                <a:t>Domains</a:t>
              </a:r>
            </a:p>
            <a:p>
              <a:pPr algn="ctr"/>
              <a:r>
                <a:rPr lang="en-AU" sz="1600" dirty="0" err="1"/>
                <a:t>artifacts</a:t>
              </a:r>
              <a:r>
                <a:rPr lang="en-AU" sz="1600" dirty="0"/>
                <a:t>, animals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5908" y="2250556"/>
            <a:ext cx="7635630" cy="405572"/>
            <a:chOff x="765908" y="2797907"/>
            <a:chExt cx="7635630" cy="405572"/>
          </a:xfrm>
        </p:grpSpPr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>
              <a:off x="765908" y="2797907"/>
              <a:ext cx="7549661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65908" y="2834147"/>
              <a:ext cx="3375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High similarity / inter-subject </a:t>
              </a:r>
              <a:r>
                <a:rPr lang="en-AU" dirty="0" err="1"/>
                <a:t>agr</a:t>
              </a:r>
              <a:r>
                <a:rPr lang="en-AU" dirty="0"/>
                <a:t>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48596" y="2834147"/>
              <a:ext cx="325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dirty="0"/>
                <a:t>Low similarity / inter-subject </a:t>
              </a:r>
              <a:r>
                <a:rPr lang="en-AU" dirty="0" err="1"/>
                <a:t>agr</a:t>
              </a:r>
              <a:r>
                <a:rPr lang="en-AU" dirty="0"/>
                <a:t>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5324" y="3047618"/>
            <a:ext cx="7440245" cy="946810"/>
            <a:chOff x="875324" y="3446858"/>
            <a:chExt cx="7440245" cy="946810"/>
          </a:xfrm>
        </p:grpSpPr>
        <p:sp>
          <p:nvSpPr>
            <p:cNvPr id="18" name="Rectangle 17"/>
            <p:cNvSpPr/>
            <p:nvPr/>
          </p:nvSpPr>
          <p:spPr>
            <a:xfrm>
              <a:off x="875324" y="3493271"/>
              <a:ext cx="3133971" cy="89897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/>
                <a:t>Psychologically small,  finite number of features shared among individuals (</a:t>
              </a:r>
              <a:r>
                <a:rPr lang="en-AU" sz="1600" dirty="0" err="1"/>
                <a:t>Medin</a:t>
              </a:r>
              <a:r>
                <a:rPr lang="en-AU" sz="1600" dirty="0"/>
                <a:t> &amp; </a:t>
              </a:r>
              <a:r>
                <a:rPr lang="en-AU" sz="1600" dirty="0" err="1"/>
                <a:t>Ortony</a:t>
              </a:r>
              <a:r>
                <a:rPr lang="en-AU" sz="1600" dirty="0"/>
                <a:t>, 1989)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21742" y="3446858"/>
              <a:ext cx="3393827" cy="9468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/>
                <a:t>Infinite number of ways two concepts can be similar (Goodman, ‘72, </a:t>
              </a:r>
              <a:r>
                <a:rPr lang="en-AU" sz="1600" dirty="0" err="1"/>
                <a:t>Medin</a:t>
              </a:r>
              <a:r>
                <a:rPr lang="en-AU" sz="1600" dirty="0"/>
                <a:t>, Goldstone &amp; </a:t>
              </a:r>
              <a:r>
                <a:rPr lang="en-AU" sz="1600" dirty="0" err="1"/>
                <a:t>Gentner</a:t>
              </a:r>
              <a:r>
                <a:rPr lang="en-AU" sz="1600" dirty="0"/>
                <a:t>, ‘93)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24" y="4224178"/>
            <a:ext cx="7401171" cy="1778652"/>
            <a:chOff x="875324" y="4282130"/>
            <a:chExt cx="7401171" cy="1778652"/>
          </a:xfrm>
        </p:grpSpPr>
        <p:sp>
          <p:nvSpPr>
            <p:cNvPr id="42" name="TextBox 41"/>
            <p:cNvSpPr txBox="1"/>
            <p:nvPr/>
          </p:nvSpPr>
          <p:spPr>
            <a:xfrm>
              <a:off x="875324" y="5045119"/>
              <a:ext cx="7401171" cy="101566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5875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 err="1">
                  <a:solidFill>
                    <a:schemeClr val="bg1"/>
                  </a:solidFill>
                </a:rPr>
                <a:t>Lexico</a:t>
              </a:r>
              <a:r>
                <a:rPr lang="en-AU" sz="2400" dirty="0">
                  <a:solidFill>
                    <a:schemeClr val="bg1"/>
                  </a:solidFill>
                </a:rPr>
                <a:t>-semantic view</a:t>
              </a:r>
            </a:p>
            <a:p>
              <a:pPr algn="ctr"/>
              <a:r>
                <a:rPr lang="en-AU" dirty="0"/>
                <a:t>Humans continuously track  weak linguistic contingencies </a:t>
              </a:r>
              <a:r>
                <a:rPr lang="en-AU" dirty="0">
                  <a:sym typeface="Wingdings" panose="05000000000000000000" pitchFamily="2" charset="2"/>
                </a:rPr>
                <a:t>lead to stable structure shared among individuals  across a range of concept relations </a:t>
              </a:r>
              <a:endParaRPr lang="en-AU" dirty="0"/>
            </a:p>
          </p:txBody>
        </p:sp>
        <p:sp>
          <p:nvSpPr>
            <p:cNvPr id="48" name="Arrow: Up-Down 47"/>
            <p:cNvSpPr/>
            <p:nvPr/>
          </p:nvSpPr>
          <p:spPr>
            <a:xfrm>
              <a:off x="2218834" y="4289547"/>
              <a:ext cx="282090" cy="618466"/>
            </a:xfrm>
            <a:prstGeom prst="up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Arrow: Up-Down 48"/>
            <p:cNvSpPr/>
            <p:nvPr/>
          </p:nvSpPr>
          <p:spPr>
            <a:xfrm>
              <a:off x="6477610" y="4282130"/>
              <a:ext cx="282090" cy="618466"/>
            </a:xfrm>
            <a:prstGeom prst="up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47612" y="6150420"/>
            <a:ext cx="6871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</a:rPr>
              <a:t>Empirically no clear evidence, and issue of sparsity of the input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956" y="1355697"/>
            <a:ext cx="430887" cy="107696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AU" sz="1600" dirty="0">
                <a:solidFill>
                  <a:srgbClr val="FF5C01"/>
                </a:solidFill>
              </a:rPr>
              <a:t>Behavioural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760" y="4126632"/>
            <a:ext cx="430887" cy="114839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AU" sz="1600" dirty="0">
                <a:solidFill>
                  <a:srgbClr val="FF5C01"/>
                </a:solidFill>
              </a:rPr>
              <a:t>Explanations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7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16"/>
    </mc:Choice>
    <mc:Fallback xmlns="">
      <p:transition spd="slow" advTm="13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Structure in remote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084"/>
            <a:ext cx="4889012" cy="5036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Stimuli</a:t>
            </a:r>
          </a:p>
          <a:p>
            <a:r>
              <a:rPr lang="en-AU" dirty="0"/>
              <a:t>100  randomly generated triads</a:t>
            </a:r>
          </a:p>
          <a:p>
            <a:r>
              <a:rPr lang="en-AU" dirty="0"/>
              <a:t>Examples: </a:t>
            </a:r>
          </a:p>
          <a:p>
            <a:pPr marL="0" indent="0">
              <a:buNone/>
            </a:pPr>
            <a:r>
              <a:rPr lang="en-AU" i="1" dirty="0"/>
              <a:t>	Sunday - vitamin - idiot</a:t>
            </a:r>
          </a:p>
          <a:p>
            <a:pPr marL="0" indent="0">
              <a:buNone/>
            </a:pPr>
            <a:r>
              <a:rPr lang="en-AU" i="1" dirty="0"/>
              <a:t>	dark - heat - shot</a:t>
            </a:r>
          </a:p>
          <a:p>
            <a:r>
              <a:rPr lang="en-AU" dirty="0"/>
              <a:t>Same frequency band, same concreteness range</a:t>
            </a:r>
          </a:p>
          <a:p>
            <a:r>
              <a:rPr lang="en-AU" dirty="0"/>
              <a:t>Mostly weakly related pairs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Method</a:t>
            </a:r>
          </a:p>
          <a:p>
            <a:pPr marL="0" indent="0">
              <a:buNone/>
            </a:pPr>
            <a:r>
              <a:rPr lang="en-AU" dirty="0"/>
              <a:t>"Choose strongest related pair"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E128BB-8128-46AB-BEFA-7986AAD6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56" y="2624829"/>
            <a:ext cx="2118839" cy="1780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29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28"/>
    </mc:Choice>
    <mc:Fallback xmlns="">
      <p:transition spd="slow" advTm="4932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>
                <a:solidFill>
                  <a:schemeClr val="accent4"/>
                </a:solidFill>
              </a:rPr>
              <a:t>DOMAIN TRIADS</a:t>
            </a:r>
          </a:p>
          <a:p>
            <a:endParaRPr lang="en-AU" sz="2000" dirty="0"/>
          </a:p>
          <a:p>
            <a:pPr marL="0" indent="0">
              <a:buNone/>
            </a:pPr>
            <a:r>
              <a:rPr lang="en-AU" sz="2000" dirty="0"/>
              <a:t>Stimuli</a:t>
            </a:r>
          </a:p>
          <a:p>
            <a:r>
              <a:rPr lang="en-AU" sz="2000" dirty="0"/>
              <a:t>Animals, </a:t>
            </a:r>
            <a:r>
              <a:rPr lang="en-AU" sz="2000" dirty="0" err="1"/>
              <a:t>Artifacts</a:t>
            </a:r>
            <a:r>
              <a:rPr lang="en-AU" sz="2000" dirty="0"/>
              <a:t>, Food, Activities</a:t>
            </a:r>
          </a:p>
          <a:p>
            <a:r>
              <a:rPr lang="en-AU" sz="2000" dirty="0"/>
              <a:t>Words occur only once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dirty="0"/>
              <a:t>pigeon - sardine - butterfly</a:t>
            </a:r>
          </a:p>
          <a:p>
            <a:pPr marL="0" indent="0">
              <a:buNone/>
            </a:pPr>
            <a:r>
              <a:rPr lang="en-AU" sz="2000" dirty="0"/>
              <a:t>jeep - gun - sweater</a:t>
            </a:r>
          </a:p>
          <a:p>
            <a:pPr marL="0" indent="0">
              <a:buNone/>
            </a:pPr>
            <a:r>
              <a:rPr lang="en-AU" sz="2000" dirty="0"/>
              <a:t>deer - peacock - salmon</a:t>
            </a:r>
          </a:p>
          <a:p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b="1" dirty="0">
                <a:solidFill>
                  <a:schemeClr val="accent4"/>
                </a:solidFill>
              </a:rPr>
              <a:t>BASIC LEVEL TRIADS</a:t>
            </a:r>
          </a:p>
          <a:p>
            <a:endParaRPr lang="en-AU" sz="2000" dirty="0"/>
          </a:p>
          <a:p>
            <a:pPr marL="0" indent="0">
              <a:buNone/>
            </a:pPr>
            <a:r>
              <a:rPr lang="en-AU" sz="2000" dirty="0"/>
              <a:t>Stimuli</a:t>
            </a:r>
          </a:p>
          <a:p>
            <a:r>
              <a:rPr lang="en-AU" sz="2000" dirty="0"/>
              <a:t>taken from De Deyne et al. (08)</a:t>
            </a:r>
          </a:p>
          <a:p>
            <a:r>
              <a:rPr lang="en-AU" sz="2000" dirty="0"/>
              <a:t>4 x Animals, 6 x </a:t>
            </a:r>
            <a:r>
              <a:rPr lang="en-AU" sz="2000" dirty="0" err="1"/>
              <a:t>Artifacts</a:t>
            </a:r>
            <a:br>
              <a:rPr lang="en-AU" sz="2000" dirty="0"/>
            </a:br>
            <a:r>
              <a:rPr lang="en-AU" sz="2000" dirty="0"/>
              <a:t>2 x Food,  2 x Activities</a:t>
            </a:r>
          </a:p>
          <a:p>
            <a:endParaRPr lang="en-AU" sz="2000" dirty="0"/>
          </a:p>
          <a:p>
            <a:pPr marL="0" indent="0">
              <a:buNone/>
            </a:pPr>
            <a:r>
              <a:rPr lang="en-AU" sz="2000" dirty="0"/>
              <a:t>goldfish - shark - pike</a:t>
            </a:r>
          </a:p>
          <a:p>
            <a:pPr marL="0" indent="0">
              <a:buNone/>
            </a:pPr>
            <a:r>
              <a:rPr lang="en-AU" sz="2000" dirty="0"/>
              <a:t>donkey - horse - zebra</a:t>
            </a:r>
          </a:p>
          <a:p>
            <a:pPr marL="0" indent="0">
              <a:buNone/>
            </a:pPr>
            <a:r>
              <a:rPr lang="en-AU" sz="2000" dirty="0"/>
              <a:t>onion - cauliflower - parsley</a:t>
            </a:r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in domains and categories</a:t>
            </a:r>
          </a:p>
        </p:txBody>
      </p:sp>
    </p:spTree>
    <p:extLst>
      <p:ext uri="{BB962C8B-B14F-4D97-AF65-F5344CB8AC3E}">
        <p14:creationId xmlns:p14="http://schemas.microsoft.com/office/powerpoint/2010/main" val="1749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"/>
    </mc:Choice>
    <mc:Fallback xmlns="">
      <p:transition spd="slow" advTm="98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Do participants agree about remote, domain and basic triads?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41" y="1826006"/>
            <a:ext cx="8175722" cy="238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5968" y="4279735"/>
            <a:ext cx="559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Dominant choice probability and 95% confidence boundary for random choice (N=100)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7228" y="5364063"/>
            <a:ext cx="52895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→ Agreement among participants preferences for majority of triads</a:t>
            </a:r>
          </a:p>
        </p:txBody>
      </p:sp>
    </p:spTree>
    <p:extLst>
      <p:ext uri="{BB962C8B-B14F-4D97-AF65-F5344CB8AC3E}">
        <p14:creationId xmlns:p14="http://schemas.microsoft.com/office/powerpoint/2010/main" val="38586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6"/>
    </mc:Choice>
    <mc:Fallback xmlns="">
      <p:transition spd="slow" advTm="2330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Overview model findings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425" y="2185988"/>
            <a:ext cx="6915150" cy="2486025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25" y="2185987"/>
            <a:ext cx="6915150" cy="2486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48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1"/>
    </mc:Choice>
    <mc:Fallback xmlns="">
      <p:transition spd="slow" advTm="3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role of path length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F9260A-5B73-4D02-9AE7-C68F8E8D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2640237"/>
            <a:ext cx="7886700" cy="279513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04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1"/>
    </mc:Choice>
    <mc:Fallback xmlns="">
      <p:transition spd="slow" advTm="300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chemeClr val="accent4"/>
                </a:solidFill>
              </a:rPr>
              <a:t>Methodological</a:t>
            </a:r>
          </a:p>
          <a:p>
            <a:r>
              <a:rPr lang="en-AU" dirty="0"/>
              <a:t>Random walk: interesting way to model spreading activation, using little heuristics</a:t>
            </a:r>
          </a:p>
          <a:p>
            <a:endParaRPr lang="en-AU" dirty="0"/>
          </a:p>
          <a:p>
            <a:r>
              <a:rPr lang="en-AU" dirty="0"/>
              <a:t>Improvements across a range of relations (remote, domains, basic)</a:t>
            </a:r>
          </a:p>
          <a:p>
            <a:endParaRPr lang="en-AU" dirty="0"/>
          </a:p>
          <a:p>
            <a:r>
              <a:rPr lang="en-AU" dirty="0"/>
              <a:t>Limited walks address concerns by extent of spreading activation throughout network</a:t>
            </a:r>
          </a:p>
          <a:p>
            <a:r>
              <a:rPr lang="en-AU" dirty="0"/>
              <a:t>Strong test for inference in </a:t>
            </a:r>
            <a:r>
              <a:rPr lang="en-AU" dirty="0" err="1"/>
              <a:t>lexico</a:t>
            </a:r>
            <a:r>
              <a:rPr lang="en-AU" dirty="0"/>
              <a:t>-semantic models</a:t>
            </a:r>
          </a:p>
          <a:p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chemeClr val="accent4"/>
                </a:solidFill>
              </a:rPr>
              <a:t>Theoretical</a:t>
            </a:r>
          </a:p>
          <a:p>
            <a:r>
              <a:rPr lang="en-AU" dirty="0"/>
              <a:t>Similarity:</a:t>
            </a:r>
            <a:br>
              <a:rPr lang="en-AU" dirty="0"/>
            </a:br>
            <a:r>
              <a:rPr lang="en-AU" dirty="0"/>
              <a:t>Sufficiently constrained between remote pairs</a:t>
            </a:r>
          </a:p>
          <a:p>
            <a:endParaRPr lang="en-AU" dirty="0"/>
          </a:p>
          <a:p>
            <a:r>
              <a:rPr lang="en-AU" dirty="0"/>
              <a:t>A connected homogeneous view of lexicon bridging associative and semantic meaning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Interim conclusions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2076" y="4527770"/>
            <a:ext cx="2137233" cy="1564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2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27"/>
    </mc:Choice>
    <mc:Fallback xmlns="">
      <p:transition spd="slow" advTm="55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BA38A45-FED9-4CCD-B148-1DA05147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81" y="226586"/>
            <a:ext cx="8079569" cy="734709"/>
          </a:xfrm>
        </p:spPr>
        <p:txBody>
          <a:bodyPr>
            <a:normAutofit/>
          </a:bodyPr>
          <a:lstStyle/>
          <a:p>
            <a:r>
              <a:rPr lang="en-AU" sz="4000" b="1" dirty="0"/>
              <a:t>Microscopic structure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D547CCB-D2B7-429A-9453-15A2933CA372}"/>
              </a:ext>
            </a:extLst>
          </p:cNvPr>
          <p:cNvGrpSpPr/>
          <p:nvPr/>
        </p:nvGrpSpPr>
        <p:grpSpPr>
          <a:xfrm>
            <a:off x="478499" y="1305524"/>
            <a:ext cx="4669545" cy="1553644"/>
            <a:chOff x="478499" y="1305524"/>
            <a:chExt cx="4669545" cy="15536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867967-8494-42FB-8A34-CFD2F2E4F279}"/>
                </a:ext>
              </a:extLst>
            </p:cNvPr>
            <p:cNvGrpSpPr/>
            <p:nvPr/>
          </p:nvGrpSpPr>
          <p:grpSpPr>
            <a:xfrm>
              <a:off x="548049" y="2038583"/>
              <a:ext cx="4599995" cy="820585"/>
              <a:chOff x="248621" y="394858"/>
              <a:chExt cx="4599995" cy="82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030FFC7-2B0C-4934-94EB-31160EA70A6B}"/>
                  </a:ext>
                </a:extLst>
              </p:cNvPr>
              <p:cNvSpPr/>
              <p:nvPr/>
            </p:nvSpPr>
            <p:spPr>
              <a:xfrm>
                <a:off x="414678" y="471820"/>
                <a:ext cx="64702" cy="62874"/>
              </a:xfrm>
              <a:prstGeom prst="ellipse">
                <a:avLst/>
              </a:prstGeom>
              <a:solidFill>
                <a:srgbClr val="FF9F1F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89ADB6A-CE61-43AF-A36D-8B9EF5C58D81}"/>
                  </a:ext>
                </a:extLst>
              </p:cNvPr>
              <p:cNvSpPr/>
              <p:nvPr/>
            </p:nvSpPr>
            <p:spPr>
              <a:xfrm>
                <a:off x="582561" y="678898"/>
                <a:ext cx="64702" cy="62874"/>
              </a:xfrm>
              <a:prstGeom prst="ellipse">
                <a:avLst/>
              </a:prstGeom>
              <a:solidFill>
                <a:srgbClr val="FF5C0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22B39DF-2B3F-4E26-9060-F33EC8857504}"/>
                  </a:ext>
                </a:extLst>
              </p:cNvPr>
              <p:cNvSpPr/>
              <p:nvPr/>
            </p:nvSpPr>
            <p:spPr>
              <a:xfrm>
                <a:off x="851519" y="661773"/>
                <a:ext cx="64702" cy="62874"/>
              </a:xfrm>
              <a:prstGeom prst="ellipse">
                <a:avLst/>
              </a:prstGeom>
              <a:solidFill>
                <a:srgbClr val="FF9F1F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4173677-C9AD-4CD4-AC4F-3A1DCFDDE19E}"/>
                  </a:ext>
                </a:extLst>
              </p:cNvPr>
              <p:cNvCxnSpPr>
                <a:cxnSpLocks/>
                <a:stCxn id="51" idx="1"/>
                <a:endCxn id="50" idx="5"/>
              </p:cNvCxnSpPr>
              <p:nvPr/>
            </p:nvCxnSpPr>
            <p:spPr>
              <a:xfrm flipH="1" flipV="1">
                <a:off x="469904" y="525486"/>
                <a:ext cx="122132" cy="162619"/>
              </a:xfrm>
              <a:prstGeom prst="straightConnector1">
                <a:avLst/>
              </a:prstGeom>
              <a:ln w="19050">
                <a:solidFill>
                  <a:srgbClr val="FF9F1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B4B6E29-49AE-4612-8642-CD529DF0AAA6}"/>
                  </a:ext>
                </a:extLst>
              </p:cNvPr>
              <p:cNvCxnSpPr>
                <a:cxnSpLocks/>
                <a:stCxn id="51" idx="6"/>
                <a:endCxn id="52" idx="2"/>
              </p:cNvCxnSpPr>
              <p:nvPr/>
            </p:nvCxnSpPr>
            <p:spPr>
              <a:xfrm flipV="1">
                <a:off x="647263" y="693210"/>
                <a:ext cx="204257" cy="17125"/>
              </a:xfrm>
              <a:prstGeom prst="straightConnector1">
                <a:avLst/>
              </a:prstGeom>
              <a:ln w="19050">
                <a:solidFill>
                  <a:srgbClr val="FF9F1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73215F-0CD5-42C7-A09C-79DD73F1CF84}"/>
                  </a:ext>
                </a:extLst>
              </p:cNvPr>
              <p:cNvSpPr/>
              <p:nvPr/>
            </p:nvSpPr>
            <p:spPr>
              <a:xfrm>
                <a:off x="658868" y="427784"/>
                <a:ext cx="64702" cy="62874"/>
              </a:xfrm>
              <a:prstGeom prst="ellipse">
                <a:avLst/>
              </a:prstGeom>
              <a:solidFill>
                <a:srgbClr val="FF9F1F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7BD1AA5-8C06-449A-8A98-289047486D91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625664" y="490658"/>
                <a:ext cx="65555" cy="188240"/>
              </a:xfrm>
              <a:prstGeom prst="straightConnector1">
                <a:avLst/>
              </a:prstGeom>
              <a:ln w="19050">
                <a:solidFill>
                  <a:srgbClr val="FF9F1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9252B93-8400-42BE-AB58-E1C6596E7D1D}"/>
                  </a:ext>
                </a:extLst>
              </p:cNvPr>
              <p:cNvGrpSpPr/>
              <p:nvPr/>
            </p:nvGrpSpPr>
            <p:grpSpPr>
              <a:xfrm>
                <a:off x="2390407" y="423261"/>
                <a:ext cx="523774" cy="356514"/>
                <a:chOff x="565672" y="3312394"/>
                <a:chExt cx="1178470" cy="8086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D24FAEE-1F63-4D6C-94A9-6B6DE97BBCE3}"/>
                    </a:ext>
                  </a:extLst>
                </p:cNvPr>
                <p:cNvSpPr/>
                <p:nvPr/>
              </p:nvSpPr>
              <p:spPr>
                <a:xfrm>
                  <a:off x="1088220" y="3618758"/>
                  <a:ext cx="145576" cy="142607"/>
                </a:xfrm>
                <a:prstGeom prst="ellipse">
                  <a:avLst/>
                </a:prstGeom>
                <a:solidFill>
                  <a:srgbClr val="FF5C0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C34028-3CF4-4FF9-BD50-2A711C2396A8}"/>
                    </a:ext>
                  </a:extLst>
                </p:cNvPr>
                <p:cNvSpPr/>
                <p:nvPr/>
              </p:nvSpPr>
              <p:spPr>
                <a:xfrm>
                  <a:off x="1319853" y="3316353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1EE9C81-59CC-4680-B138-A951ABC6B106}"/>
                    </a:ext>
                  </a:extLst>
                </p:cNvPr>
                <p:cNvSpPr/>
                <p:nvPr/>
              </p:nvSpPr>
              <p:spPr>
                <a:xfrm>
                  <a:off x="1598566" y="3614145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84B0298-1254-4C7C-869B-3AAE5FEF1330}"/>
                    </a:ext>
                  </a:extLst>
                </p:cNvPr>
                <p:cNvSpPr/>
                <p:nvPr/>
              </p:nvSpPr>
              <p:spPr>
                <a:xfrm>
                  <a:off x="1322365" y="3978409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C6B338D-A7F1-4387-BA62-700826ADEE46}"/>
                    </a:ext>
                  </a:extLst>
                </p:cNvPr>
                <p:cNvSpPr/>
                <p:nvPr/>
              </p:nvSpPr>
              <p:spPr>
                <a:xfrm>
                  <a:off x="565672" y="3618758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62B2425-1C67-430D-A8C6-F90791266CB9}"/>
                    </a:ext>
                  </a:extLst>
                </p:cNvPr>
                <p:cNvSpPr/>
                <p:nvPr/>
              </p:nvSpPr>
              <p:spPr>
                <a:xfrm>
                  <a:off x="856066" y="3978408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43A9880-516A-456D-B2F9-C2C7FF725154}"/>
                    </a:ext>
                  </a:extLst>
                </p:cNvPr>
                <p:cNvSpPr/>
                <p:nvPr/>
              </p:nvSpPr>
              <p:spPr>
                <a:xfrm>
                  <a:off x="856066" y="3312394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00CCED5-322E-4673-BF5C-1EE3753D6C52}"/>
                    </a:ext>
                  </a:extLst>
                </p:cNvPr>
                <p:cNvCxnSpPr>
                  <a:cxnSpLocks/>
                  <a:stCxn id="37" idx="1"/>
                  <a:endCxn id="43" idx="5"/>
                </p:cNvCxnSpPr>
                <p:nvPr/>
              </p:nvCxnSpPr>
              <p:spPr>
                <a:xfrm flipH="1" flipV="1">
                  <a:off x="980323" y="3434117"/>
                  <a:ext cx="129216" cy="205525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37F59E9-D71F-48F4-899F-B99FD26FED01}"/>
                    </a:ext>
                  </a:extLst>
                </p:cNvPr>
                <p:cNvCxnSpPr>
                  <a:cxnSpLocks/>
                  <a:stCxn id="37" idx="7"/>
                  <a:endCxn id="38" idx="3"/>
                </p:cNvCxnSpPr>
                <p:nvPr/>
              </p:nvCxnSpPr>
              <p:spPr>
                <a:xfrm flipV="1">
                  <a:off x="1212477" y="3438076"/>
                  <a:ext cx="128695" cy="201566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D34DBC7-47A3-4EBE-993E-777D30224881}"/>
                    </a:ext>
                  </a:extLst>
                </p:cNvPr>
                <p:cNvCxnSpPr>
                  <a:cxnSpLocks/>
                  <a:stCxn id="39" idx="2"/>
                  <a:endCxn id="37" idx="6"/>
                </p:cNvCxnSpPr>
                <p:nvPr/>
              </p:nvCxnSpPr>
              <p:spPr>
                <a:xfrm flipH="1">
                  <a:off x="1233796" y="3685449"/>
                  <a:ext cx="364770" cy="4613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47E8805-A59B-42E5-9BA1-868B6F9E9B13}"/>
                    </a:ext>
                  </a:extLst>
                </p:cNvPr>
                <p:cNvCxnSpPr>
                  <a:cxnSpLocks/>
                  <a:stCxn id="37" idx="5"/>
                  <a:endCxn id="40" idx="1"/>
                </p:cNvCxnSpPr>
                <p:nvPr/>
              </p:nvCxnSpPr>
              <p:spPr>
                <a:xfrm>
                  <a:off x="1212477" y="3740481"/>
                  <a:ext cx="131207" cy="258812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21CB995-C2B1-4F38-9AF7-15A5FBFAE180}"/>
                    </a:ext>
                  </a:extLst>
                </p:cNvPr>
                <p:cNvCxnSpPr>
                  <a:cxnSpLocks/>
                  <a:stCxn id="37" idx="2"/>
                  <a:endCxn id="41" idx="6"/>
                </p:cNvCxnSpPr>
                <p:nvPr/>
              </p:nvCxnSpPr>
              <p:spPr>
                <a:xfrm flipH="1">
                  <a:off x="711248" y="3690062"/>
                  <a:ext cx="376972" cy="0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806A604-41D5-44B1-983D-BB56A50C6D2D}"/>
                    </a:ext>
                  </a:extLst>
                </p:cNvPr>
                <p:cNvCxnSpPr>
                  <a:cxnSpLocks/>
                  <a:stCxn id="37" idx="3"/>
                  <a:endCxn id="42" idx="7"/>
                </p:cNvCxnSpPr>
                <p:nvPr/>
              </p:nvCxnSpPr>
              <p:spPr>
                <a:xfrm flipH="1">
                  <a:off x="980323" y="3740481"/>
                  <a:ext cx="129216" cy="258811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EF99C1D-38EA-46F0-BDC6-CE813DF794C7}"/>
                  </a:ext>
                </a:extLst>
              </p:cNvPr>
              <p:cNvGrpSpPr/>
              <p:nvPr/>
            </p:nvGrpSpPr>
            <p:grpSpPr>
              <a:xfrm>
                <a:off x="1553415" y="427768"/>
                <a:ext cx="416327" cy="352007"/>
                <a:chOff x="2484509" y="2714733"/>
                <a:chExt cx="936720" cy="7984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47D51B0-C579-4061-A610-3CF80650C756}"/>
                    </a:ext>
                  </a:extLst>
                </p:cNvPr>
                <p:cNvSpPr/>
                <p:nvPr/>
              </p:nvSpPr>
              <p:spPr>
                <a:xfrm>
                  <a:off x="2847028" y="2714733"/>
                  <a:ext cx="145576" cy="142607"/>
                </a:xfrm>
                <a:prstGeom prst="ellipse">
                  <a:avLst/>
                </a:prstGeom>
                <a:solidFill>
                  <a:srgbClr val="FF5C0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6678FC2-F5AE-4827-ABC6-0D592B93BB80}"/>
                    </a:ext>
                  </a:extLst>
                </p:cNvPr>
                <p:cNvSpPr/>
                <p:nvPr/>
              </p:nvSpPr>
              <p:spPr>
                <a:xfrm>
                  <a:off x="3275653" y="3014011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98A212C-FB9C-4A19-B543-69EA24022F09}"/>
                    </a:ext>
                  </a:extLst>
                </p:cNvPr>
                <p:cNvSpPr/>
                <p:nvPr/>
              </p:nvSpPr>
              <p:spPr>
                <a:xfrm>
                  <a:off x="2484509" y="3012404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6C559D4-8656-47A9-A743-660A62AEA26C}"/>
                    </a:ext>
                  </a:extLst>
                </p:cNvPr>
                <p:cNvSpPr/>
                <p:nvPr/>
              </p:nvSpPr>
              <p:spPr>
                <a:xfrm>
                  <a:off x="2919816" y="3370526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8E03E37-70F3-4868-86EA-687D29529E7B}"/>
                    </a:ext>
                  </a:extLst>
                </p:cNvPr>
                <p:cNvCxnSpPr>
                  <a:cxnSpLocks/>
                  <a:stCxn id="29" idx="2"/>
                </p:cNvCxnSpPr>
                <p:nvPr/>
              </p:nvCxnSpPr>
              <p:spPr>
                <a:xfrm flipH="1" flipV="1">
                  <a:off x="2630085" y="3074963"/>
                  <a:ext cx="645568" cy="10352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EC8156D-631F-40A0-AAE5-062793607AA8}"/>
                    </a:ext>
                  </a:extLst>
                </p:cNvPr>
                <p:cNvCxnSpPr>
                  <a:cxnSpLocks/>
                  <a:stCxn id="31" idx="0"/>
                </p:cNvCxnSpPr>
                <p:nvPr/>
              </p:nvCxnSpPr>
              <p:spPr>
                <a:xfrm flipH="1" flipV="1">
                  <a:off x="2910884" y="2857340"/>
                  <a:ext cx="81720" cy="513186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588745F-2599-47BA-AB2C-BC1B1B0C3C69}"/>
                    </a:ext>
                  </a:extLst>
                </p:cNvPr>
                <p:cNvCxnSpPr>
                  <a:cxnSpLocks/>
                  <a:endCxn id="30" idx="7"/>
                </p:cNvCxnSpPr>
                <p:nvPr/>
              </p:nvCxnSpPr>
              <p:spPr>
                <a:xfrm flipH="1">
                  <a:off x="2608766" y="2816064"/>
                  <a:ext cx="240514" cy="217224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0546CC9-A8F5-45CA-8962-55D5F52CF9C5}"/>
                    </a:ext>
                  </a:extLst>
                </p:cNvPr>
                <p:cNvCxnSpPr>
                  <a:cxnSpLocks/>
                  <a:stCxn id="29" idx="1"/>
                  <a:endCxn id="28" idx="5"/>
                </p:cNvCxnSpPr>
                <p:nvPr/>
              </p:nvCxnSpPr>
              <p:spPr>
                <a:xfrm flipH="1" flipV="1">
                  <a:off x="2971285" y="2836456"/>
                  <a:ext cx="325687" cy="198439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8E385DF-C302-44F0-A631-1FB97F12F9F9}"/>
                    </a:ext>
                  </a:extLst>
                </p:cNvPr>
                <p:cNvCxnSpPr>
                  <a:cxnSpLocks/>
                  <a:endCxn id="31" idx="7"/>
                </p:cNvCxnSpPr>
                <p:nvPr/>
              </p:nvCxnSpPr>
              <p:spPr>
                <a:xfrm flipH="1">
                  <a:off x="3044073" y="3134467"/>
                  <a:ext cx="267544" cy="256943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E34F6E-D12C-4928-8C45-EA2ED25B7691}"/>
                  </a:ext>
                </a:extLst>
              </p:cNvPr>
              <p:cNvSpPr txBox="1"/>
              <p:nvPr/>
            </p:nvSpPr>
            <p:spPr>
              <a:xfrm>
                <a:off x="248621" y="876889"/>
                <a:ext cx="765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dirty="0"/>
                  <a:t>degree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2CF639-B5A3-409F-A90B-C1E1F2B52572}"/>
                  </a:ext>
                </a:extLst>
              </p:cNvPr>
              <p:cNvSpPr txBox="1"/>
              <p:nvPr/>
            </p:nvSpPr>
            <p:spPr>
              <a:xfrm>
                <a:off x="1091706" y="855088"/>
                <a:ext cx="1911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transitivity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7FD663-D870-4673-9E9C-BA25EE4C7F28}"/>
                  </a:ext>
                </a:extLst>
              </p:cNvPr>
              <p:cNvSpPr txBox="1"/>
              <p:nvPr/>
            </p:nvSpPr>
            <p:spPr>
              <a:xfrm>
                <a:off x="2363649" y="850734"/>
                <a:ext cx="685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hubs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3CDB4F2-EBD8-40CD-B003-4641C38140FD}"/>
                  </a:ext>
                </a:extLst>
              </p:cNvPr>
              <p:cNvGrpSpPr/>
              <p:nvPr/>
            </p:nvGrpSpPr>
            <p:grpSpPr>
              <a:xfrm>
                <a:off x="3429711" y="394858"/>
                <a:ext cx="696427" cy="455876"/>
                <a:chOff x="3525767" y="2318630"/>
                <a:chExt cx="1566933" cy="103398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B6F26DF-BAA0-4965-93BD-8B1535C3642B}"/>
                    </a:ext>
                  </a:extLst>
                </p:cNvPr>
                <p:cNvSpPr/>
                <p:nvPr/>
              </p:nvSpPr>
              <p:spPr>
                <a:xfrm>
                  <a:off x="4923241" y="2380014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8FCAE6-3309-44CE-A1B5-03139FEC21B7}"/>
                    </a:ext>
                  </a:extLst>
                </p:cNvPr>
                <p:cNvSpPr/>
                <p:nvPr/>
              </p:nvSpPr>
              <p:spPr>
                <a:xfrm>
                  <a:off x="4947124" y="2876356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00A52D6-F712-4462-98CE-A8BA9C2EB1DA}"/>
                    </a:ext>
                  </a:extLst>
                </p:cNvPr>
                <p:cNvSpPr/>
                <p:nvPr/>
              </p:nvSpPr>
              <p:spPr>
                <a:xfrm>
                  <a:off x="4224504" y="2318630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FEA2AF6-3D2D-4725-BDA2-B7A57BF96767}"/>
                    </a:ext>
                  </a:extLst>
                </p:cNvPr>
                <p:cNvSpPr/>
                <p:nvPr/>
              </p:nvSpPr>
              <p:spPr>
                <a:xfrm>
                  <a:off x="4719567" y="3210012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CAACE9A-B9E9-49CD-AD3B-9C5AB0D28942}"/>
                    </a:ext>
                  </a:extLst>
                </p:cNvPr>
                <p:cNvSpPr/>
                <p:nvPr/>
              </p:nvSpPr>
              <p:spPr>
                <a:xfrm>
                  <a:off x="4572000" y="2673457"/>
                  <a:ext cx="145576" cy="142607"/>
                </a:xfrm>
                <a:prstGeom prst="ellipse">
                  <a:avLst/>
                </a:prstGeom>
                <a:solidFill>
                  <a:srgbClr val="FF5C0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056616-1754-44E7-9351-E1C76A427DC7}"/>
                    </a:ext>
                  </a:extLst>
                </p:cNvPr>
                <p:cNvSpPr/>
                <p:nvPr/>
              </p:nvSpPr>
              <p:spPr>
                <a:xfrm>
                  <a:off x="4092689" y="2754651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832821D-6B7F-467D-A995-DBB59AC834F8}"/>
                    </a:ext>
                  </a:extLst>
                </p:cNvPr>
                <p:cNvSpPr/>
                <p:nvPr/>
              </p:nvSpPr>
              <p:spPr>
                <a:xfrm>
                  <a:off x="3525767" y="2354041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9D6854F-52B8-439A-9B5C-7B0DBC1BB37E}"/>
                    </a:ext>
                  </a:extLst>
                </p:cNvPr>
                <p:cNvSpPr/>
                <p:nvPr/>
              </p:nvSpPr>
              <p:spPr>
                <a:xfrm>
                  <a:off x="3808010" y="3067736"/>
                  <a:ext cx="145576" cy="142607"/>
                </a:xfrm>
                <a:prstGeom prst="ellipse">
                  <a:avLst/>
                </a:prstGeom>
                <a:solidFill>
                  <a:srgbClr val="FF9F1F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2059C12-2100-4A64-9697-85AD4DADBAEB}"/>
                    </a:ext>
                  </a:extLst>
                </p:cNvPr>
                <p:cNvCxnSpPr>
                  <a:cxnSpLocks/>
                  <a:endCxn id="18" idx="6"/>
                </p:cNvCxnSpPr>
                <p:nvPr/>
              </p:nvCxnSpPr>
              <p:spPr>
                <a:xfrm flipH="1">
                  <a:off x="4238265" y="2748744"/>
                  <a:ext cx="343546" cy="77211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CB3A549-B13A-411E-AE11-A98A0FB6DE3A}"/>
                    </a:ext>
                  </a:extLst>
                </p:cNvPr>
                <p:cNvCxnSpPr>
                  <a:cxnSpLocks/>
                  <a:endCxn id="17" idx="7"/>
                </p:cNvCxnSpPr>
                <p:nvPr/>
              </p:nvCxnSpPr>
              <p:spPr>
                <a:xfrm flipH="1">
                  <a:off x="4696257" y="2471217"/>
                  <a:ext cx="230872" cy="223124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000D4F1-352C-4405-A006-F3A59A36DD9C}"/>
                    </a:ext>
                  </a:extLst>
                </p:cNvPr>
                <p:cNvCxnSpPr>
                  <a:cxnSpLocks/>
                  <a:endCxn id="17" idx="5"/>
                </p:cNvCxnSpPr>
                <p:nvPr/>
              </p:nvCxnSpPr>
              <p:spPr>
                <a:xfrm flipH="1" flipV="1">
                  <a:off x="4696257" y="2795180"/>
                  <a:ext cx="250868" cy="137488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00B7DC-844B-49EB-9942-B73388619534}"/>
                    </a:ext>
                  </a:extLst>
                </p:cNvPr>
                <p:cNvCxnSpPr>
                  <a:cxnSpLocks/>
                  <a:endCxn id="17" idx="4"/>
                </p:cNvCxnSpPr>
                <p:nvPr/>
              </p:nvCxnSpPr>
              <p:spPr>
                <a:xfrm flipH="1" flipV="1">
                  <a:off x="4644788" y="2816064"/>
                  <a:ext cx="147568" cy="393948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4A571A6-EE5F-44BA-9625-940F90C52951}"/>
                    </a:ext>
                  </a:extLst>
                </p:cNvPr>
                <p:cNvCxnSpPr>
                  <a:cxnSpLocks/>
                  <a:stCxn id="17" idx="1"/>
                  <a:endCxn id="15" idx="5"/>
                </p:cNvCxnSpPr>
                <p:nvPr/>
              </p:nvCxnSpPr>
              <p:spPr>
                <a:xfrm flipH="1" flipV="1">
                  <a:off x="4348761" y="2440353"/>
                  <a:ext cx="244558" cy="253988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3F32A74-B1D1-4341-9A94-364BF6A409DA}"/>
                    </a:ext>
                  </a:extLst>
                </p:cNvPr>
                <p:cNvCxnSpPr>
                  <a:cxnSpLocks/>
                  <a:endCxn id="20" idx="7"/>
                </p:cNvCxnSpPr>
                <p:nvPr/>
              </p:nvCxnSpPr>
              <p:spPr>
                <a:xfrm flipH="1">
                  <a:off x="3932267" y="2862584"/>
                  <a:ext cx="178838" cy="226036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7654566-9879-4F73-96E6-F131AD951910}"/>
                    </a:ext>
                  </a:extLst>
                </p:cNvPr>
                <p:cNvCxnSpPr>
                  <a:cxnSpLocks/>
                  <a:endCxn id="19" idx="5"/>
                </p:cNvCxnSpPr>
                <p:nvPr/>
              </p:nvCxnSpPr>
              <p:spPr>
                <a:xfrm flipH="1" flipV="1">
                  <a:off x="3650024" y="2475764"/>
                  <a:ext cx="466818" cy="311474"/>
                </a:xfrm>
                <a:prstGeom prst="line">
                  <a:avLst/>
                </a:prstGeom>
                <a:ln w="158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8C8431-8599-41DD-ADAA-55C8900BCF86}"/>
                  </a:ext>
                </a:extLst>
              </p:cNvPr>
              <p:cNvSpPr txBox="1"/>
              <p:nvPr/>
            </p:nvSpPr>
            <p:spPr>
              <a:xfrm>
                <a:off x="3185210" y="833566"/>
                <a:ext cx="16634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betweenness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1E4DF-A66A-4340-80A0-1A4F097319BE}"/>
                </a:ext>
              </a:extLst>
            </p:cNvPr>
            <p:cNvSpPr txBox="1"/>
            <p:nvPr/>
          </p:nvSpPr>
          <p:spPr>
            <a:xfrm>
              <a:off x="478499" y="1305524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Centrality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0A4470-B8C9-4588-895B-AC3C8A727F13}"/>
              </a:ext>
            </a:extLst>
          </p:cNvPr>
          <p:cNvGrpSpPr/>
          <p:nvPr/>
        </p:nvGrpSpPr>
        <p:grpSpPr>
          <a:xfrm>
            <a:off x="548589" y="3338158"/>
            <a:ext cx="3015177" cy="3160485"/>
            <a:chOff x="548589" y="3338158"/>
            <a:chExt cx="3015177" cy="31604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56DC7F-B1F4-4C66-A861-51F579C798EE}"/>
                </a:ext>
              </a:extLst>
            </p:cNvPr>
            <p:cNvSpPr txBox="1"/>
            <p:nvPr/>
          </p:nvSpPr>
          <p:spPr>
            <a:xfrm>
              <a:off x="548589" y="3338158"/>
              <a:ext cx="1223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Motives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2F2684F-D5CD-4ABD-81BA-2446937A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793"/>
                      </a14:imgEffect>
                      <a14:imgEffect>
                        <a14:saturation sat="324000"/>
                      </a14:imgEffect>
                      <a14:imgEffect>
                        <a14:brightnessContrast bright="6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13" y="4138925"/>
              <a:ext cx="2750253" cy="23597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C5A4DD-7931-4D5D-BB90-DCC9D7984939}"/>
              </a:ext>
            </a:extLst>
          </p:cNvPr>
          <p:cNvSpPr txBox="1"/>
          <p:nvPr/>
        </p:nvSpPr>
        <p:spPr>
          <a:xfrm>
            <a:off x="4169307" y="4672453"/>
            <a:ext cx="495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Classify different language networks  based on their </a:t>
            </a:r>
            <a:r>
              <a:rPr lang="en-AU" i="1" dirty="0"/>
              <a:t>motive signatures  </a:t>
            </a:r>
            <a:r>
              <a:rPr lang="en-AU" dirty="0"/>
              <a:t>(</a:t>
            </a:r>
            <a:r>
              <a:rPr lang="en-AU" dirty="0" err="1"/>
              <a:t>Biemann</a:t>
            </a:r>
            <a:r>
              <a:rPr lang="en-AU" dirty="0"/>
              <a:t>, et al. 2016)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A4AC7B-ADBF-4560-BBF8-745CBAEA141B}"/>
              </a:ext>
            </a:extLst>
          </p:cNvPr>
          <p:cNvSpPr txBox="1"/>
          <p:nvPr/>
        </p:nvSpPr>
        <p:spPr>
          <a:xfrm>
            <a:off x="4926593" y="1662093"/>
            <a:ext cx="4100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Concrete words have “lower degree” than abstract words</a:t>
            </a:r>
          </a:p>
          <a:p>
            <a:r>
              <a:rPr lang="en-AU" dirty="0"/>
              <a:t>Dense phonological neighbourhoods, affect lexical retrieval times</a:t>
            </a:r>
          </a:p>
        </p:txBody>
      </p:sp>
    </p:spTree>
    <p:extLst>
      <p:ext uri="{BB962C8B-B14F-4D97-AF65-F5344CB8AC3E}">
        <p14:creationId xmlns:p14="http://schemas.microsoft.com/office/powerpoint/2010/main" val="11845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"/>
    </mc:Choice>
    <mc:Fallback xmlns="">
      <p:transition spd="slow" advTm="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2FEB-C433-40B4-8B1C-DD80ACA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947476"/>
          </a:xfrm>
        </p:spPr>
        <p:txBody>
          <a:bodyPr/>
          <a:lstStyle/>
          <a:p>
            <a:r>
              <a:rPr lang="en-AU" dirty="0"/>
              <a:t>Evaluating distributional internal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9FEC5-EF91-403D-9E08-B7282F57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084"/>
            <a:ext cx="4018413" cy="5036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Problem: Sparsity of the input</a:t>
            </a:r>
          </a:p>
          <a:p>
            <a:r>
              <a:rPr lang="en-AU" dirty="0"/>
              <a:t>Extreme for single responses</a:t>
            </a:r>
          </a:p>
          <a:p>
            <a:r>
              <a:rPr lang="en-AU" dirty="0"/>
              <a:t>Moderate for continued responses?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External Language model benchmark</a:t>
            </a:r>
          </a:p>
          <a:p>
            <a:r>
              <a:rPr lang="en-AU" dirty="0"/>
              <a:t>Count model: </a:t>
            </a:r>
            <a:r>
              <a:rPr lang="en-AU" dirty="0" err="1"/>
              <a:t>PPMI</a:t>
            </a:r>
            <a:r>
              <a:rPr lang="en-AU" dirty="0"/>
              <a:t> word co-occurrences</a:t>
            </a:r>
          </a:p>
          <a:p>
            <a:r>
              <a:rPr lang="en-AU" dirty="0"/>
              <a:t>Prediction model: continuous bag of words (</a:t>
            </a:r>
            <a:r>
              <a:rPr lang="en-AU" dirty="0" err="1"/>
              <a:t>word2vec</a:t>
            </a:r>
            <a:r>
              <a:rPr lang="en-AU" dirty="0"/>
              <a:t>, Mikolov et 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33E7DB-9A55-464D-923F-870D2FDB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3540" y="2190466"/>
            <a:ext cx="3907676" cy="30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Evaluation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985" y="2002501"/>
            <a:ext cx="7180848" cy="44494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" y="1312606"/>
            <a:ext cx="4572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dirty="0">
                <a:solidFill>
                  <a:schemeClr val="accent4"/>
                </a:solidFill>
              </a:rPr>
              <a:t>Model parameters</a:t>
            </a:r>
          </a:p>
          <a:p>
            <a:r>
              <a:rPr lang="en-AU" dirty="0"/>
              <a:t>External Language Corpus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PPMI</a:t>
            </a:r>
            <a:r>
              <a:rPr lang="en-AU" dirty="0"/>
              <a:t>: window-size: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w2v</a:t>
            </a:r>
            <a:r>
              <a:rPr lang="en-AU" dirty="0"/>
              <a:t>: window-size: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w2v</a:t>
            </a:r>
            <a:r>
              <a:rPr lang="en-AU" dirty="0"/>
              <a:t>: 400 dimensions</a:t>
            </a:r>
          </a:p>
          <a:p>
            <a:r>
              <a:rPr lang="en-AU" dirty="0"/>
              <a:t> </a:t>
            </a:r>
          </a:p>
          <a:p>
            <a:endParaRPr lang="en-AU" dirty="0"/>
          </a:p>
          <a:p>
            <a:r>
              <a:rPr lang="en-AU" dirty="0"/>
              <a:t>Internal Word Association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RW</a:t>
            </a:r>
            <a:r>
              <a:rPr lang="en-AU" dirty="0"/>
              <a:t>: </a:t>
            </a:r>
            <a:r>
              <a:rPr lang="el-GR" dirty="0"/>
              <a:t>α=.75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5857014" y="1312606"/>
            <a:ext cx="2600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4"/>
                </a:solidFill>
              </a:rPr>
              <a:t>Similarity and relatedness</a:t>
            </a:r>
          </a:p>
        </p:txBody>
      </p:sp>
    </p:spTree>
    <p:extLst>
      <p:ext uri="{BB962C8B-B14F-4D97-AF65-F5344CB8AC3E}">
        <p14:creationId xmlns:p14="http://schemas.microsoft.com/office/powerpoint/2010/main" val="838776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Basic Level Triads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77" y="682992"/>
            <a:ext cx="5037137" cy="5037137"/>
          </a:xfr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8183" y="5400156"/>
            <a:ext cx="1585913" cy="1164431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7520" y="5400156"/>
            <a:ext cx="1707356" cy="11787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367" y="1425377"/>
            <a:ext cx="50370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4"/>
                </a:solidFill>
              </a:rPr>
              <a:t>Two ideas</a:t>
            </a:r>
          </a:p>
          <a:p>
            <a:pPr marL="342900" indent="-342900">
              <a:buAutoNum type="arabicPeriod"/>
            </a:pPr>
            <a:r>
              <a:rPr lang="en-AU" dirty="0"/>
              <a:t>Basic level</a:t>
            </a:r>
            <a:r>
              <a:rPr lang="en-AU" u="sng" dirty="0"/>
              <a:t> concrete categories</a:t>
            </a:r>
            <a:r>
              <a:rPr lang="en-AU" dirty="0"/>
              <a:t>: most informative taxonomic level, predominantly perceptual and early acquired (Rosch et al. 1976)</a:t>
            </a:r>
          </a:p>
          <a:p>
            <a:pPr marL="342900" indent="-342900">
              <a:buAutoNum type="arabicPeriod"/>
            </a:pPr>
            <a:r>
              <a:rPr lang="en-AU" dirty="0"/>
              <a:t>Basic level </a:t>
            </a:r>
            <a:r>
              <a:rPr lang="en-AU" u="sng" dirty="0"/>
              <a:t>abstract categories</a:t>
            </a:r>
            <a:r>
              <a:rPr lang="en-AU" dirty="0"/>
              <a:t>: no perceptual info, but meaning acquired through grounding internal affective states (Vigliocco et al, 2009)</a:t>
            </a:r>
          </a:p>
          <a:p>
            <a:endParaRPr lang="en-AU" sz="1350" dirty="0"/>
          </a:p>
          <a:p>
            <a:endParaRPr lang="en-AU" sz="1350" dirty="0"/>
          </a:p>
          <a:p>
            <a:r>
              <a:rPr lang="en-AU" sz="1350" dirty="0"/>
              <a:t> </a:t>
            </a:r>
          </a:p>
          <a:p>
            <a:endParaRPr lang="en-AU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4625943" y="3922828"/>
            <a:ext cx="3650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4"/>
                </a:solidFill>
              </a:rPr>
              <a:t>Abstract basic triads</a:t>
            </a:r>
          </a:p>
          <a:p>
            <a:r>
              <a:rPr lang="en-AU" dirty="0"/>
              <a:t>100 unique items</a:t>
            </a:r>
          </a:p>
          <a:p>
            <a:r>
              <a:rPr lang="en-AU" dirty="0"/>
              <a:t>categories: feelings, states, ideas, sciences, ...</a:t>
            </a:r>
          </a:p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46248" y="3955529"/>
            <a:ext cx="323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4"/>
                </a:solidFill>
              </a:rPr>
              <a:t>Concrete basic triads</a:t>
            </a:r>
          </a:p>
          <a:p>
            <a:r>
              <a:rPr lang="en-AU" dirty="0"/>
              <a:t>100 unique items</a:t>
            </a:r>
          </a:p>
          <a:p>
            <a:r>
              <a:rPr lang="en-AU" dirty="0"/>
              <a:t>categories: fruit, tools, insects, ...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099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519238"/>
          <a:ext cx="7887792" cy="483466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23415">
                  <a:extLst>
                    <a:ext uri="{9D8B030D-6E8A-4147-A177-3AD203B41FA5}">
                      <a16:colId xmlns:a16="http://schemas.microsoft.com/office/drawing/2014/main" val="168150989"/>
                    </a:ext>
                  </a:extLst>
                </a:gridCol>
                <a:gridCol w="830242">
                  <a:extLst>
                    <a:ext uri="{9D8B030D-6E8A-4147-A177-3AD203B41FA5}">
                      <a16:colId xmlns:a16="http://schemas.microsoft.com/office/drawing/2014/main" val="904518997"/>
                    </a:ext>
                  </a:extLst>
                </a:gridCol>
                <a:gridCol w="1126827">
                  <a:extLst>
                    <a:ext uri="{9D8B030D-6E8A-4147-A177-3AD203B41FA5}">
                      <a16:colId xmlns:a16="http://schemas.microsoft.com/office/drawing/2014/main" val="2624145653"/>
                    </a:ext>
                  </a:extLst>
                </a:gridCol>
                <a:gridCol w="1126827">
                  <a:extLst>
                    <a:ext uri="{9D8B030D-6E8A-4147-A177-3AD203B41FA5}">
                      <a16:colId xmlns:a16="http://schemas.microsoft.com/office/drawing/2014/main" val="3316972979"/>
                    </a:ext>
                  </a:extLst>
                </a:gridCol>
                <a:gridCol w="1126827">
                  <a:extLst>
                    <a:ext uri="{9D8B030D-6E8A-4147-A177-3AD203B41FA5}">
                      <a16:colId xmlns:a16="http://schemas.microsoft.com/office/drawing/2014/main" val="929041038"/>
                    </a:ext>
                  </a:extLst>
                </a:gridCol>
                <a:gridCol w="1126827">
                  <a:extLst>
                    <a:ext uri="{9D8B030D-6E8A-4147-A177-3AD203B41FA5}">
                      <a16:colId xmlns:a16="http://schemas.microsoft.com/office/drawing/2014/main" val="2250782672"/>
                    </a:ext>
                  </a:extLst>
                </a:gridCol>
                <a:gridCol w="1126827">
                  <a:extLst>
                    <a:ext uri="{9D8B030D-6E8A-4147-A177-3AD203B41FA5}">
                      <a16:colId xmlns:a16="http://schemas.microsoft.com/office/drawing/2014/main" val="847084126"/>
                    </a:ext>
                  </a:extLst>
                </a:gridCol>
              </a:tblGrid>
              <a:tr h="332715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69631" marR="69631" marT="34290" marB="34290"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600" dirty="0"/>
                        <a:t>Linguistic Model</a:t>
                      </a:r>
                    </a:p>
                  </a:txBody>
                  <a:tcPr marL="69631" marR="69631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AU" sz="1600" dirty="0"/>
                        <a:t>Word Association Model</a:t>
                      </a:r>
                    </a:p>
                  </a:txBody>
                  <a:tcPr marL="69631" marR="69631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71785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n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n(overlap)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Count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 err="1"/>
                        <a:t>w2v</a:t>
                      </a:r>
                      <a:endParaRPr lang="en-AU" sz="1600" dirty="0"/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Count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 err="1"/>
                        <a:t>RW</a:t>
                      </a:r>
                      <a:endParaRPr lang="en-AU" sz="1600" dirty="0"/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279238"/>
                  </a:ext>
                </a:extLst>
              </a:tr>
              <a:tr h="346025">
                <a:tc gridSpan="7">
                  <a:txBody>
                    <a:bodyPr/>
                    <a:lstStyle/>
                    <a:p>
                      <a:pPr algn="l"/>
                      <a:r>
                        <a:rPr lang="en-AU" sz="1800" b="1" dirty="0">
                          <a:solidFill>
                            <a:schemeClr val="accent4"/>
                          </a:solidFill>
                        </a:rPr>
                        <a:t>Similarity Judgements</a:t>
                      </a:r>
                    </a:p>
                  </a:txBody>
                  <a:tcPr marL="69631" marR="69631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839077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WordSim-353B</a:t>
                      </a:r>
                      <a:endParaRPr lang="en-AU" sz="16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203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175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.74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.79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.84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.87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03267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SimLex</a:t>
                      </a:r>
                      <a:r>
                        <a:rPr lang="en-AU" sz="1600" dirty="0"/>
                        <a:t>-999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998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927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.37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.43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.70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.68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76683"/>
                  </a:ext>
                </a:extLst>
              </a:tr>
              <a:tr h="435957">
                <a:tc gridSpan="7">
                  <a:txBody>
                    <a:bodyPr/>
                    <a:lstStyle/>
                    <a:p>
                      <a:pPr algn="l"/>
                      <a:r>
                        <a:rPr lang="en-AU" sz="1800" b="1" dirty="0">
                          <a:solidFill>
                            <a:schemeClr val="accent4"/>
                          </a:solidFill>
                        </a:rPr>
                        <a:t>Relatedness Judgements</a:t>
                      </a:r>
                    </a:p>
                  </a:txBody>
                  <a:tcPr marL="69631" marR="69631" marT="34290" marB="3429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013703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WordSim-353A</a:t>
                      </a:r>
                      <a:endParaRPr lang="en-AU" sz="16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252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207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.67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.70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.82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853281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MTURK</a:t>
                      </a:r>
                      <a:r>
                        <a:rPr lang="en-AU" sz="1600" dirty="0"/>
                        <a:t>-711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778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771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.67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.71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.81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.83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4842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Radinsky2011</a:t>
                      </a:r>
                      <a:endParaRPr lang="en-AU" sz="16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287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137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.75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.78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.74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.79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530736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 err="1"/>
                        <a:t>RG1965</a:t>
                      </a:r>
                      <a:endParaRPr lang="en-AU" sz="16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65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52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.78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.83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.93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.95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147753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/>
                        <a:t>MEN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3000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2611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.75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.79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.85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.87</a:t>
                      </a:r>
                    </a:p>
                  </a:txBody>
                  <a:tcPr marL="69631" marR="69631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269315"/>
                  </a:ext>
                </a:extLst>
              </a:tr>
              <a:tr h="392820">
                <a:tc gridSpan="7">
                  <a:txBody>
                    <a:bodyPr/>
                    <a:lstStyle/>
                    <a:p>
                      <a:pPr algn="l"/>
                      <a:r>
                        <a:rPr lang="en-AU" sz="1800" b="1" dirty="0">
                          <a:solidFill>
                            <a:schemeClr val="accent4"/>
                          </a:solidFill>
                        </a:rPr>
                        <a:t>Remote relatedness judgments</a:t>
                      </a:r>
                    </a:p>
                  </a:txBody>
                  <a:tcPr marL="69631" marR="69631" marT="34290" marB="3429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283926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dirty="0"/>
                        <a:t>Remote triads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300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300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.65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.52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.62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F9F1F"/>
                          </a:solidFill>
                        </a:rPr>
                        <a:t>.74</a:t>
                      </a:r>
                    </a:p>
                  </a:txBody>
                  <a:tcPr marL="69631" marR="69631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45981"/>
                  </a:ext>
                </a:extLst>
              </a:tr>
              <a:tr h="332715">
                <a:tc>
                  <a:txBody>
                    <a:bodyPr/>
                    <a:lstStyle/>
                    <a:p>
                      <a:r>
                        <a:rPr lang="en-AU" sz="1600" b="1" dirty="0"/>
                        <a:t>Average</a:t>
                      </a:r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 marL="69631" marR="6963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.67</a:t>
                      </a:r>
                    </a:p>
                  </a:txBody>
                  <a:tcPr marL="69631" marR="69631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.69</a:t>
                      </a:r>
                    </a:p>
                  </a:txBody>
                  <a:tcPr marL="69631" marR="69631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/>
                        <a:t>.78</a:t>
                      </a:r>
                    </a:p>
                  </a:txBody>
                  <a:tcPr marL="69631" marR="69631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rgbClr val="FF9F1F"/>
                          </a:solidFill>
                        </a:rPr>
                        <a:t>.82</a:t>
                      </a:r>
                    </a:p>
                  </a:txBody>
                  <a:tcPr marL="69631" marR="69631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723229"/>
                  </a:ext>
                </a:extLst>
              </a:tr>
            </a:tbl>
          </a:graphicData>
        </a:graphic>
      </p:graphicFrame>
      <p:sp useBgFill="1">
        <p:nvSpPr>
          <p:cNvPr id="6" name="Rectangle 5"/>
          <p:cNvSpPr/>
          <p:nvPr/>
        </p:nvSpPr>
        <p:spPr>
          <a:xfrm>
            <a:off x="3934496" y="5997832"/>
            <a:ext cx="4580854" cy="35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07"/>
    </mc:Choice>
    <mc:Fallback xmlns="">
      <p:transition spd="slow" advTm="11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084"/>
            <a:ext cx="8346674" cy="50365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Overall performance</a:t>
            </a:r>
          </a:p>
          <a:p>
            <a:r>
              <a:rPr lang="en-AU" dirty="0"/>
              <a:t>Word associations:</a:t>
            </a:r>
          </a:p>
          <a:p>
            <a:pPr lvl="1"/>
            <a:r>
              <a:rPr lang="en-AU" dirty="0"/>
              <a:t> Excellent predictions considering attenuation by unreliability</a:t>
            </a:r>
          </a:p>
          <a:p>
            <a:pPr lvl="1"/>
            <a:r>
              <a:rPr lang="en-AU" dirty="0"/>
              <a:t>Only exception: “pure” similarity judgments (</a:t>
            </a:r>
            <a:r>
              <a:rPr lang="en-AU" dirty="0" err="1"/>
              <a:t>SimLex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(Poor predictions for direct association)</a:t>
            </a:r>
          </a:p>
          <a:p>
            <a:endParaRPr lang="en-AU" dirty="0"/>
          </a:p>
          <a:p>
            <a:r>
              <a:rPr lang="en-AU" dirty="0"/>
              <a:t>Linguistic models:</a:t>
            </a:r>
          </a:p>
          <a:p>
            <a:pPr lvl="1"/>
            <a:r>
              <a:rPr lang="en-AU" dirty="0"/>
              <a:t>Consistent improvement for prediction models, except for remote pairs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chemeClr val="accent4"/>
                </a:solidFill>
              </a:rPr>
              <a:t>Published vectors</a:t>
            </a:r>
          </a:p>
          <a:p>
            <a:r>
              <a:rPr lang="en-AU" dirty="0" err="1"/>
              <a:t>SNAUT</a:t>
            </a:r>
            <a:r>
              <a:rPr lang="en-AU" dirty="0"/>
              <a:t> (Mandera et al., 2016), </a:t>
            </a:r>
            <a:r>
              <a:rPr lang="en-AU" i="1" dirty="0"/>
              <a:t>r</a:t>
            </a:r>
            <a:r>
              <a:rPr lang="en-AU" dirty="0"/>
              <a:t> = .69</a:t>
            </a:r>
          </a:p>
          <a:p>
            <a:r>
              <a:rPr lang="en-AU" dirty="0" err="1"/>
              <a:t>GloVe</a:t>
            </a:r>
            <a:r>
              <a:rPr lang="en-AU" dirty="0"/>
              <a:t> (Pennington et al, 2014)</a:t>
            </a:r>
          </a:p>
          <a:p>
            <a:pPr lvl="1"/>
            <a:r>
              <a:rPr lang="en-AU" dirty="0" err="1"/>
              <a:t>6B</a:t>
            </a:r>
            <a:r>
              <a:rPr lang="en-AU" dirty="0"/>
              <a:t> tokens, </a:t>
            </a:r>
            <a:r>
              <a:rPr lang="en-AU" i="1" dirty="0"/>
              <a:t>r</a:t>
            </a:r>
            <a:r>
              <a:rPr lang="en-AU" dirty="0"/>
              <a:t> = .64</a:t>
            </a:r>
          </a:p>
          <a:p>
            <a:pPr lvl="1"/>
            <a:r>
              <a:rPr lang="en-AU" dirty="0" err="1"/>
              <a:t>64B</a:t>
            </a:r>
            <a:r>
              <a:rPr lang="en-AU" dirty="0"/>
              <a:t> tokens, </a:t>
            </a:r>
            <a:r>
              <a:rPr lang="en-AU" i="1" dirty="0"/>
              <a:t>r</a:t>
            </a:r>
            <a:r>
              <a:rPr lang="en-AU" dirty="0"/>
              <a:t> = .67</a:t>
            </a:r>
          </a:p>
          <a:p>
            <a:pPr lvl="1"/>
            <a:r>
              <a:rPr lang="en-AU" dirty="0" err="1"/>
              <a:t>840B</a:t>
            </a:r>
            <a:r>
              <a:rPr lang="en-AU" dirty="0"/>
              <a:t> tokens, </a:t>
            </a:r>
            <a:r>
              <a:rPr lang="en-AU" i="1" dirty="0"/>
              <a:t>r</a:t>
            </a:r>
            <a:r>
              <a:rPr lang="en-AU" dirty="0"/>
              <a:t> = .70</a:t>
            </a:r>
          </a:p>
          <a:p>
            <a:pPr marL="0" indent="0">
              <a:buNone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A21D1-7696-45DC-BB5E-A76D2882C591}"/>
              </a:ext>
            </a:extLst>
          </p:cNvPr>
          <p:cNvSpPr txBox="1"/>
          <p:nvPr/>
        </p:nvSpPr>
        <p:spPr>
          <a:xfrm>
            <a:off x="5832998" y="6408434"/>
            <a:ext cx="3212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De Deyne, </a:t>
            </a:r>
            <a:r>
              <a:rPr lang="en-US" altLang="zh-CN" sz="1600" i="1" dirty="0">
                <a:solidFill>
                  <a:schemeClr val="tx1">
                    <a:lumMod val="65000"/>
                  </a:schemeClr>
                </a:solidFill>
              </a:rPr>
              <a:t>Perfors, &amp; Navarro</a:t>
            </a:r>
            <a:r>
              <a:rPr lang="en-AU" altLang="zh-CN" sz="1600" i="1" dirty="0">
                <a:solidFill>
                  <a:schemeClr val="tx1">
                    <a:lumMod val="65000"/>
                  </a:schemeClr>
                </a:solidFill>
              </a:rPr>
              <a:t> (2016)</a:t>
            </a:r>
            <a:endParaRPr lang="en-US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"/>
    </mc:Choice>
    <mc:Fallback xmlns="">
      <p:transition spd="slow" advTm="1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61CB71-E98E-4C92-B61A-54685EBAEE3D}"/>
              </a:ext>
            </a:extLst>
          </p:cNvPr>
          <p:cNvSpPr/>
          <p:nvPr/>
        </p:nvSpPr>
        <p:spPr>
          <a:xfrm>
            <a:off x="247253" y="337395"/>
            <a:ext cx="8541640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F1F"/>
                </a:solidFill>
              </a:rPr>
              <a:t>Why language networks…</a:t>
            </a:r>
          </a:p>
          <a:p>
            <a:pPr marL="228600" indent="-228600">
              <a:buAutoNum type="arabicPeriod"/>
            </a:pPr>
            <a:endParaRPr lang="en-AU" sz="2400" dirty="0">
              <a:solidFill>
                <a:srgbClr val="FF9F1F"/>
              </a:solidFill>
            </a:endParaRP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en-AU" sz="2400" dirty="0"/>
              <a:t>Multiple levels of analysis: structure at every scale (local – global)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endParaRPr lang="en-AU" sz="2400" dirty="0"/>
          </a:p>
          <a:p>
            <a:pPr marL="228600" lvl="0" indent="-228600">
              <a:spcAft>
                <a:spcPts val="600"/>
              </a:spcAft>
              <a:buFontTx/>
              <a:buAutoNum type="arabicPeriod"/>
              <a:defRPr/>
            </a:pPr>
            <a:r>
              <a:rPr lang="en-AU" sz="2400" dirty="0"/>
              <a:t>Complex networks: more is different: levels tell a distinct story</a:t>
            </a:r>
          </a:p>
          <a:p>
            <a:pPr marL="228600" lvl="0" indent="-228600">
              <a:spcAft>
                <a:spcPts val="600"/>
              </a:spcAft>
              <a:buFontTx/>
              <a:buAutoNum type="arabicPeriod"/>
              <a:defRPr/>
            </a:pPr>
            <a:endParaRPr lang="en-AU" sz="2400" dirty="0"/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en-AU" sz="2400" dirty="0"/>
              <a:t>Multiple relations: interactions between syntax, morphology, phonology and semantics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endParaRPr lang="en-AU" sz="2400" dirty="0"/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en-AU" sz="2400" dirty="0"/>
              <a:t>Networks as a </a:t>
            </a:r>
            <a:r>
              <a:rPr lang="en-AU" sz="2400" u="sng" dirty="0"/>
              <a:t>tool</a:t>
            </a:r>
            <a:r>
              <a:rPr lang="en-AU" sz="2400" dirty="0"/>
              <a:t> in quantitative linguistics: often simplification, but scale + transparency</a:t>
            </a:r>
          </a:p>
          <a:p>
            <a:pPr marL="228600" indent="-228600">
              <a:buAutoNum type="arabicPeriod"/>
            </a:pPr>
            <a:endParaRPr lang="en-AU" sz="2400" dirty="0"/>
          </a:p>
          <a:p>
            <a:pPr marL="228600" indent="-228600">
              <a:buAutoNum type="arabicPeriod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21134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7754"/>
            <a:ext cx="7886700" cy="5541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chemeClr val="accent4"/>
                </a:solidFill>
              </a:rPr>
              <a:t>My collaborators</a:t>
            </a:r>
          </a:p>
          <a:p>
            <a:r>
              <a:rPr lang="en-AU" dirty="0"/>
              <a:t>Belgium: </a:t>
            </a:r>
            <a:r>
              <a:rPr lang="en-AU" sz="2000" dirty="0"/>
              <a:t>Gert Storms, Steven </a:t>
            </a:r>
            <a:r>
              <a:rPr lang="en-AU" sz="2000" dirty="0" err="1"/>
              <a:t>Verheyen</a:t>
            </a:r>
            <a:r>
              <a:rPr lang="en-AU" sz="2000" dirty="0"/>
              <a:t>, </a:t>
            </a:r>
            <a:r>
              <a:rPr lang="en-AU" sz="2000" dirty="0" err="1"/>
              <a:t>Guillem</a:t>
            </a:r>
            <a:r>
              <a:rPr lang="en-AU" sz="2000" dirty="0"/>
              <a:t> Collell, Marc Brysbaert</a:t>
            </a:r>
            <a:endParaRPr lang="en-AU" dirty="0"/>
          </a:p>
          <a:p>
            <a:r>
              <a:rPr lang="en-AU" dirty="0"/>
              <a:t>Australia: </a:t>
            </a:r>
            <a:r>
              <a:rPr lang="en-AU" sz="2000" dirty="0"/>
              <a:t>Andy Perfors, Danielle Navarro</a:t>
            </a:r>
          </a:p>
          <a:p>
            <a:r>
              <a:rPr lang="en-AU" sz="2000" dirty="0"/>
              <a:t>SWOW-team: Francesca! Maria!</a:t>
            </a:r>
          </a:p>
          <a:p>
            <a:r>
              <a:rPr lang="en-AU" dirty="0"/>
              <a:t>Australian Research Council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Questions  -   </a:t>
            </a:r>
            <a:r>
              <a:rPr lang="en-AU" dirty="0">
                <a:solidFill>
                  <a:schemeClr val="accent2"/>
                </a:solidFill>
                <a:hlinkClick r:id="rId3"/>
              </a:rPr>
              <a:t>simon.dedeyne@adelaide.edu.au</a:t>
            </a:r>
            <a:endParaRPr lang="en-AU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AU" dirty="0"/>
              <a:t>Data  -  </a:t>
            </a:r>
            <a:r>
              <a:rPr lang="en-AU" dirty="0">
                <a:hlinkClick r:id="rId4"/>
              </a:rPr>
              <a:t>https://smallworldofwords.org/project/</a:t>
            </a:r>
            <a:endParaRPr lang="en-AU" dirty="0"/>
          </a:p>
          <a:p>
            <a:pPr marL="0" indent="0" algn="ctr">
              <a:buNone/>
            </a:pPr>
            <a:r>
              <a:rPr lang="en-AU" dirty="0"/>
              <a:t>Online study   -  </a:t>
            </a:r>
            <a:r>
              <a:rPr lang="en-AU" dirty="0">
                <a:hlinkClick r:id="rId5"/>
              </a:rPr>
              <a:t>https://smallworldofwords.org/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86" y="4664445"/>
            <a:ext cx="3385698" cy="12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2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A7ADA-96BC-439C-B5B6-FDF2CC07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9F1F"/>
                </a:solidFill>
              </a:rPr>
              <a:t>Selected readings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A4396-D8E0-4E1A-9792-EC5637B5C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Baronchelli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A., Ferrer-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Cancho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R., Pastor-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Satorras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R.,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Chater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N., &amp; Christiansen, M. H. (2013). Networks in cognitive science. 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Trends in cognitive sciences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 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17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(7), 348-360.</a:t>
            </a:r>
          </a:p>
          <a:p>
            <a:pPr marL="285750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Biemann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C.,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Krumov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L.,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Roos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S., &amp;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Weihe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K. (2016). Network motifs are a powerful tool for semantic distinction. 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In Towards a Theoretical Framework for </a:t>
            </a:r>
            <a:r>
              <a:rPr lang="en-AU" sz="1800" i="1" dirty="0" err="1">
                <a:solidFill>
                  <a:schemeClr val="bg1">
                    <a:lumMod val="85000"/>
                  </a:schemeClr>
                </a:solidFill>
              </a:rPr>
              <a:t>Analyzing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 Complex Linguistic Networks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 (pp. 83-105). Springer.</a:t>
            </a:r>
          </a:p>
          <a:p>
            <a:pPr marL="285750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Stella, M.,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Beckage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N. M., Brede, M., &amp; De Domenico, M. (2018). Multiplex model of mental lexicon reveals explosive learning in humans. 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Scientific Reports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Steyvers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M., &amp; Tenenbaum, J. B. (2005). The Large‐scale structure of semantic networks: Statistical analyses and a model of semantic growth. 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Cognitive science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 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29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(1), 41-78.</a:t>
            </a:r>
          </a:p>
          <a:p>
            <a:pPr marL="285750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Watts, Duncan J.; </a:t>
            </a:r>
            <a:r>
              <a:rPr lang="en-AU" sz="1800" dirty="0" err="1">
                <a:solidFill>
                  <a:schemeClr val="bg1">
                    <a:lumMod val="85000"/>
                  </a:schemeClr>
                </a:solidFill>
              </a:rPr>
              <a:t>Strogatz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, Steven H. (1998). "Collective dynamics of 'small-world' networks". </a:t>
            </a:r>
            <a:r>
              <a:rPr lang="en-AU" sz="1800" i="1" dirty="0">
                <a:solidFill>
                  <a:schemeClr val="bg1">
                    <a:lumMod val="85000"/>
                  </a:schemeClr>
                </a:solidFill>
              </a:rPr>
              <a:t>Nature</a:t>
            </a:r>
            <a:r>
              <a:rPr lang="en-AU" sz="1800" dirty="0">
                <a:solidFill>
                  <a:schemeClr val="bg1">
                    <a:lumMod val="85000"/>
                  </a:schemeClr>
                </a:solidFill>
              </a:rPr>
              <a:t>. 393 (6684): 440–442. 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408187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4A21-32D6-4A5D-9D39-E0480731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1577E-5496-4013-A936-EFF8E5A4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06" y="1519084"/>
            <a:ext cx="7886700" cy="503657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Entirely optional: You can follow along in RStudio.</a:t>
            </a:r>
          </a:p>
          <a:p>
            <a:pPr marL="457200" indent="-457200">
              <a:buAutoNum type="arabicPeriod"/>
            </a:pPr>
            <a:r>
              <a:rPr lang="en-AU" dirty="0" err="1"/>
              <a:t>install.packages</a:t>
            </a:r>
            <a:r>
              <a:rPr lang="en-AU" dirty="0"/>
              <a:t>(‘</a:t>
            </a:r>
            <a:r>
              <a:rPr lang="en-AU" dirty="0" err="1"/>
              <a:t>devtools</a:t>
            </a:r>
            <a:r>
              <a:rPr lang="en-AU" dirty="0"/>
              <a:t>’)</a:t>
            </a:r>
          </a:p>
          <a:p>
            <a:pPr marL="457200" indent="-457200">
              <a:buAutoNum type="arabicPeriod"/>
            </a:pPr>
            <a:r>
              <a:rPr lang="en-AU" dirty="0"/>
              <a:t>library(</a:t>
            </a:r>
            <a:r>
              <a:rPr lang="en-AU" dirty="0" err="1"/>
              <a:t>devtools</a:t>
            </a:r>
            <a:r>
              <a:rPr lang="en-AU" dirty="0"/>
              <a:t>)</a:t>
            </a:r>
          </a:p>
          <a:p>
            <a:pPr marL="457200" indent="-457200">
              <a:buAutoNum type="arabicPeriod"/>
            </a:pPr>
            <a:r>
              <a:rPr lang="en-AU" dirty="0" err="1"/>
              <a:t>install_github</a:t>
            </a:r>
            <a:r>
              <a:rPr lang="en-AU" dirty="0"/>
              <a:t>(‘</a:t>
            </a:r>
            <a:r>
              <a:rPr lang="en-AU" dirty="0" err="1"/>
              <a:t>SimonDeDeyne</a:t>
            </a:r>
            <a:r>
              <a:rPr lang="en-AU" dirty="0"/>
              <a:t>/workshop’)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Caveat: This is work in development and might not work!</a:t>
            </a:r>
          </a:p>
        </p:txBody>
      </p:sp>
    </p:spTree>
    <p:extLst>
      <p:ext uri="{BB962C8B-B14F-4D97-AF65-F5344CB8AC3E}">
        <p14:creationId xmlns:p14="http://schemas.microsoft.com/office/powerpoint/2010/main" val="4939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E426-EF68-4538-8D42-5D4C9BE1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8" t="36156" r="28148" b="37178"/>
          <a:stretch/>
        </p:blipFill>
        <p:spPr>
          <a:xfrm>
            <a:off x="5092113" y="1180601"/>
            <a:ext cx="3423237" cy="224839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108DAB-6239-4B76-9F89-F779EC4B157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0115" y="1242402"/>
            <a:ext cx="3986838" cy="517075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B4E61D37-A57B-4FE0-81A4-8D527CCB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81" y="226587"/>
            <a:ext cx="8079569" cy="588960"/>
          </a:xfrm>
        </p:spPr>
        <p:txBody>
          <a:bodyPr>
            <a:noAutofit/>
          </a:bodyPr>
          <a:lstStyle/>
          <a:p>
            <a:r>
              <a:rPr lang="en-AU" sz="4000" b="1" dirty="0"/>
              <a:t>Mesoscopic structure</a:t>
            </a:r>
          </a:p>
        </p:txBody>
      </p:sp>
      <p:pic>
        <p:nvPicPr>
          <p:cNvPr id="58" name="Content Placeholder 4">
            <a:extLst>
              <a:ext uri="{FF2B5EF4-FFF2-40B4-BE49-F238E27FC236}">
                <a16:creationId xmlns:a16="http://schemas.microsoft.com/office/drawing/2014/main" id="{EFDA7BE7-5840-4BB4-988B-94F69CC28F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92" r="69939" b="6825"/>
          <a:stretch/>
        </p:blipFill>
        <p:spPr>
          <a:xfrm>
            <a:off x="4701875" y="3793698"/>
            <a:ext cx="4344751" cy="2932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90A00-2BC9-46E0-9BB3-63471A944465}"/>
              </a:ext>
            </a:extLst>
          </p:cNvPr>
          <p:cNvSpPr/>
          <p:nvPr/>
        </p:nvSpPr>
        <p:spPr>
          <a:xfrm>
            <a:off x="7339914" y="3575222"/>
            <a:ext cx="700216" cy="3789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24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"/>
    </mc:Choice>
    <mc:Fallback xmlns="">
      <p:transition spd="slow" advTm="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B4E61D37-A57B-4FE0-81A4-8D527CCB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53" y="302343"/>
            <a:ext cx="7886700" cy="590459"/>
          </a:xfrm>
        </p:spPr>
        <p:txBody>
          <a:bodyPr>
            <a:noAutofit/>
          </a:bodyPr>
          <a:lstStyle/>
          <a:p>
            <a:r>
              <a:rPr lang="en-AU" sz="4000" b="1" dirty="0"/>
              <a:t>Macroscopic structure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47FB1-0590-46C8-84F2-DFDCC829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Small World Scale-Free Networks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9AF6C3-3597-4149-BC1A-95F11CCF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2469473"/>
            <a:ext cx="4697548" cy="2250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104F26-DC4C-42BC-AC3D-7243C3FA3544}"/>
              </a:ext>
            </a:extLst>
          </p:cNvPr>
          <p:cNvSpPr txBox="1"/>
          <p:nvPr/>
        </p:nvSpPr>
        <p:spPr>
          <a:xfrm>
            <a:off x="544181" y="5240533"/>
            <a:ext cx="7757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Highly navigable structure, robustness to random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Common in many naturally evolving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Possible mechanism: Preferential Attachment (</a:t>
            </a:r>
            <a:r>
              <a:rPr lang="en-AU" dirty="0" err="1"/>
              <a:t>Steyvers</a:t>
            </a:r>
            <a:r>
              <a:rPr lang="en-AU" dirty="0"/>
              <a:t> &amp; Tenenbaum , 2014)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4FFD4-E904-4A5A-B2FB-007CD8FD7A52}"/>
              </a:ext>
            </a:extLst>
          </p:cNvPr>
          <p:cNvSpPr txBox="1"/>
          <p:nvPr/>
        </p:nvSpPr>
        <p:spPr>
          <a:xfrm>
            <a:off x="5494637" y="2856077"/>
            <a:ext cx="3882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Short Average Path length (L)</a:t>
            </a:r>
          </a:p>
          <a:p>
            <a:pPr marL="285750" indent="-285750">
              <a:buFontTx/>
              <a:buChar char="-"/>
            </a:pPr>
            <a:r>
              <a:rPr lang="en-AU" dirty="0"/>
              <a:t>High Clustering (C)</a:t>
            </a:r>
          </a:p>
          <a:p>
            <a:pPr marL="285750" indent="-285750">
              <a:buFontTx/>
              <a:buChar char="-"/>
            </a:pPr>
            <a:r>
              <a:rPr lang="en-AU" dirty="0"/>
              <a:t>Hubs: (good, bad, woman, old)</a:t>
            </a:r>
          </a:p>
          <a:p>
            <a:pPr marL="285750" indent="-285750">
              <a:buFontTx/>
              <a:buChar char="-"/>
            </a:pPr>
            <a:r>
              <a:rPr lang="en-AU" dirty="0"/>
              <a:t>Scale-free: degree distribution = power law</a:t>
            </a:r>
          </a:p>
        </p:txBody>
      </p:sp>
    </p:spTree>
    <p:extLst>
      <p:ext uri="{BB962C8B-B14F-4D97-AF65-F5344CB8AC3E}">
        <p14:creationId xmlns:p14="http://schemas.microsoft.com/office/powerpoint/2010/main" val="29636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"/>
    </mc:Choice>
    <mc:Fallback xmlns="">
      <p:transition spd="slow" advTm="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126" y="302343"/>
            <a:ext cx="7886700" cy="947476"/>
          </a:xfrm>
        </p:spPr>
        <p:txBody>
          <a:bodyPr>
            <a:normAutofit/>
          </a:bodyPr>
          <a:lstStyle/>
          <a:p>
            <a:r>
              <a:rPr lang="en-AU" dirty="0"/>
              <a:t>Multilevel analysis – Multiplex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E3606-84CC-457D-9765-245900DA6E52}"/>
              </a:ext>
            </a:extLst>
          </p:cNvPr>
          <p:cNvSpPr txBox="1"/>
          <p:nvPr/>
        </p:nvSpPr>
        <p:spPr>
          <a:xfrm>
            <a:off x="556054" y="1351005"/>
            <a:ext cx="8031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Explosive language learning in humans (Stella et al., Scientific Reports, 2018).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402E1-1A9F-4958-B946-855D647F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3" y="1930592"/>
            <a:ext cx="5760024" cy="3424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E3BC2-162E-4FEC-A69A-ECB5B6C412AB}"/>
              </a:ext>
            </a:extLst>
          </p:cNvPr>
          <p:cNvSpPr txBox="1"/>
          <p:nvPr/>
        </p:nvSpPr>
        <p:spPr>
          <a:xfrm>
            <a:off x="447773" y="5355328"/>
            <a:ext cx="8248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Idea: 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 Manipulate presence of links according to age-of-acquisition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What determines tipping points in connectivity 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92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0"/>
    </mc:Choice>
    <mc:Fallback xmlns="">
      <p:transition spd="slow" advTm="639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Small World of Words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E6323-3B82-4265-985A-3C572D0F1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63" y="5148257"/>
            <a:ext cx="3464186" cy="12560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1928D0-D1B4-4F80-8EC0-B314508C2CF1}"/>
              </a:ext>
            </a:extLst>
          </p:cNvPr>
          <p:cNvSpPr/>
          <p:nvPr/>
        </p:nvSpPr>
        <p:spPr>
          <a:xfrm>
            <a:off x="633411" y="4488774"/>
            <a:ext cx="775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Build a realistic approximation of the mental lexicon 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in major world languages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8AF9D-CA88-4A22-85A4-DA099FBE5C3A}"/>
              </a:ext>
            </a:extLst>
          </p:cNvPr>
          <p:cNvSpPr/>
          <p:nvPr/>
        </p:nvSpPr>
        <p:spPr>
          <a:xfrm>
            <a:off x="633411" y="513510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600" dirty="0">
                <a:solidFill>
                  <a:schemeClr val="accent3"/>
                </a:solidFill>
              </a:rPr>
              <a:t>De Deyne &amp; Storms, 2008, De Deyne et al., 2013; </a:t>
            </a:r>
            <a:br>
              <a:rPr lang="en-AU" sz="1600" dirty="0">
                <a:solidFill>
                  <a:schemeClr val="accent3"/>
                </a:solidFill>
              </a:rPr>
            </a:br>
            <a:r>
              <a:rPr lang="en-AU" sz="1600" dirty="0">
                <a:solidFill>
                  <a:schemeClr val="accent3"/>
                </a:solidFill>
              </a:rPr>
              <a:t>De Deyne et al. (2019)</a:t>
            </a:r>
            <a:endParaRPr 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1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8"/>
    </mc:Choice>
    <mc:Fallback xmlns="">
      <p:transition spd="slow" advTm="199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-54000"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6" y="1559350"/>
            <a:ext cx="7630732" cy="4979052"/>
          </a:xfrm>
          <a:prstGeom prst="rect">
            <a:avLst/>
          </a:prstGeom>
          <a:effectLst>
            <a:glow rad="12700">
              <a:schemeClr val="accent2">
                <a:alpha val="48000"/>
              </a:schemeClr>
            </a:glo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Small World of Words project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85144" y="1358693"/>
            <a:ext cx="65" cy="27699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2298" y="5760772"/>
            <a:ext cx="382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4"/>
                </a:solidFill>
              </a:rPr>
              <a:t>https://smallworldofwords.org/project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9053" y="293971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Mandarin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7375" y="3506057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Cantonese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62" y="299490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Japanese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0522" y="28926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English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3037" y="496704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English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57387" y="262557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English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79938" y="2829724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Dutch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5744" y="26885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German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7524" y="3014390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French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47878" y="3178835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Spanish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258" y="3205613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Portuguese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13849" y="3009967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Italian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3979" y="4852686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Portuguese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646" y="418628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Spanish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0080" y="2694619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French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95419" y="4496718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Rioplatense</a:t>
            </a:r>
            <a:endParaRPr lang="en-AU" dirty="0"/>
          </a:p>
        </p:txBody>
      </p:sp>
      <p:sp>
        <p:nvSpPr>
          <p:cNvPr id="28" name="TextBox 27"/>
          <p:cNvSpPr txBox="1"/>
          <p:nvPr/>
        </p:nvSpPr>
        <p:spPr>
          <a:xfrm>
            <a:off x="5615983" y="3701432"/>
            <a:ext cx="12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Vietnamese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71749" y="244090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Russian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DD791-6260-42F9-A765-31C0B01D0B58}"/>
              </a:ext>
            </a:extLst>
          </p:cNvPr>
          <p:cNvSpPr txBox="1"/>
          <p:nvPr/>
        </p:nvSpPr>
        <p:spPr>
          <a:xfrm>
            <a:off x="3390726" y="5432392"/>
            <a:ext cx="242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+  500,000 participants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897659-EB47-4275-BCCE-CEEA67712D69}"/>
              </a:ext>
            </a:extLst>
          </p:cNvPr>
          <p:cNvSpPr txBox="1"/>
          <p:nvPr/>
        </p:nvSpPr>
        <p:spPr>
          <a:xfrm>
            <a:off x="6943650" y="2560139"/>
            <a:ext cx="8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Korean</a:t>
            </a:r>
          </a:p>
        </p:txBody>
      </p:sp>
    </p:spTree>
    <p:extLst>
      <p:ext uri="{BB962C8B-B14F-4D97-AF65-F5344CB8AC3E}">
        <p14:creationId xmlns:p14="http://schemas.microsoft.com/office/powerpoint/2010/main" val="2863203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2.5|11.4|33.8|2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5|3.4|20.5|12.6|9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0.6|0.8|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"/>
</p:tagLst>
</file>

<file path=ppt/theme/theme1.xml><?xml version="1.0" encoding="utf-8"?>
<a:theme xmlns:a="http://schemas.openxmlformats.org/drawingml/2006/main" name="Theme1">
  <a:themeElements>
    <a:clrScheme name="Custom 4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2F2F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2D3977D-B1D5-4652-A8FD-73D2BA7590B8}" vid="{4FBC1F78-27AD-4C12-8934-D16B274B9A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11946</TotalTime>
  <Words>3559</Words>
  <Application>Microsoft Office PowerPoint</Application>
  <PresentationFormat>On-screen Show (4:3)</PresentationFormat>
  <Paragraphs>851</Paragraphs>
  <Slides>48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inherit</vt:lpstr>
      <vt:lpstr>MathJax_Main</vt:lpstr>
      <vt:lpstr>MathJax_Math-italic</vt:lpstr>
      <vt:lpstr>Arial</vt:lpstr>
      <vt:lpstr>Calibri</vt:lpstr>
      <vt:lpstr>Calibri Light</vt:lpstr>
      <vt:lpstr>Cambria Math</vt:lpstr>
      <vt:lpstr>Source Sans Pro</vt:lpstr>
      <vt:lpstr>Theme1</vt:lpstr>
      <vt:lpstr>Multi-scale Semantic Network Analysis</vt:lpstr>
      <vt:lpstr>Network Measures</vt:lpstr>
      <vt:lpstr>Language Networks</vt:lpstr>
      <vt:lpstr>Microscopic structure</vt:lpstr>
      <vt:lpstr>Mesoscopic structure</vt:lpstr>
      <vt:lpstr>Macroscopic structure</vt:lpstr>
      <vt:lpstr>Multilevel analysis – Multiplex graphs</vt:lpstr>
      <vt:lpstr>Small World of Words project</vt:lpstr>
      <vt:lpstr>Small World of Words project</vt:lpstr>
      <vt:lpstr>Empirical lexico-semantic network</vt:lpstr>
      <vt:lpstr>Why continued associations?</vt:lpstr>
      <vt:lpstr>Why continued associations?</vt:lpstr>
      <vt:lpstr>The structure of associations in language and thought</vt:lpstr>
      <vt:lpstr>Microscopic Level</vt:lpstr>
      <vt:lpstr>Word association hubs</vt:lpstr>
      <vt:lpstr>Centrality in psycholinguistic tasks</vt:lpstr>
      <vt:lpstr>Mesoscopic Level</vt:lpstr>
      <vt:lpstr>Explore semantic structure</vt:lpstr>
      <vt:lpstr>Mesoscopic Structure</vt:lpstr>
      <vt:lpstr>Widespread Thematic structure</vt:lpstr>
      <vt:lpstr>Macroscopic Level</vt:lpstr>
      <vt:lpstr>Macroscopic Structure</vt:lpstr>
      <vt:lpstr>Applications to language disorders</vt:lpstr>
      <vt:lpstr>Connecting Micro, Meso &amp; Macro</vt:lpstr>
      <vt:lpstr>Node Assortativity</vt:lpstr>
      <vt:lpstr>Local Assortativity</vt:lpstr>
      <vt:lpstr>Macroscopic Assortative structure</vt:lpstr>
      <vt:lpstr>Implications</vt:lpstr>
      <vt:lpstr>Connecting Micro, Meso &amp; Macro</vt:lpstr>
      <vt:lpstr>Spreading activation model</vt:lpstr>
      <vt:lpstr>Paradigmatic NN example</vt:lpstr>
      <vt:lpstr>Spreading activation example II</vt:lpstr>
      <vt:lpstr>Relatedness across the lexicon</vt:lpstr>
      <vt:lpstr>Structure in remote concepts</vt:lpstr>
      <vt:lpstr>Structure in domains and categories</vt:lpstr>
      <vt:lpstr>Do participants agree about remote, domain and basic triads?</vt:lpstr>
      <vt:lpstr>Overview model findings</vt:lpstr>
      <vt:lpstr>The role of path length</vt:lpstr>
      <vt:lpstr>Interim conclusions</vt:lpstr>
      <vt:lpstr>Evaluating distributional internal models</vt:lpstr>
      <vt:lpstr>Evaluation</vt:lpstr>
      <vt:lpstr>Basic Level Triads</vt:lpstr>
      <vt:lpstr>Results</vt:lpstr>
      <vt:lpstr>Discussion</vt:lpstr>
      <vt:lpstr>PowerPoint Presentation</vt:lpstr>
      <vt:lpstr>PowerPoint Presentation</vt:lpstr>
      <vt:lpstr>Selected readings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and internal language approaches to uncover structure in the mental lexicon.</dc:title>
  <dc:creator>Simon De Deyne</dc:creator>
  <cp:lastModifiedBy>Simon De Deyne</cp:lastModifiedBy>
  <cp:revision>297</cp:revision>
  <dcterms:created xsi:type="dcterms:W3CDTF">2017-05-16T05:08:54Z</dcterms:created>
  <dcterms:modified xsi:type="dcterms:W3CDTF">2021-06-16T08:49:05Z</dcterms:modified>
</cp:coreProperties>
</file>